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6"/>
  </p:notesMasterIdLst>
  <p:sldIdLst>
    <p:sldId id="256" r:id="rId2"/>
    <p:sldId id="279" r:id="rId3"/>
    <p:sldId id="278" r:id="rId4"/>
    <p:sldId id="336" r:id="rId5"/>
    <p:sldId id="268" r:id="rId6"/>
    <p:sldId id="326" r:id="rId7"/>
    <p:sldId id="329" r:id="rId8"/>
    <p:sldId id="328" r:id="rId9"/>
    <p:sldId id="327" r:id="rId10"/>
    <p:sldId id="330" r:id="rId11"/>
    <p:sldId id="332" r:id="rId12"/>
    <p:sldId id="303" r:id="rId13"/>
    <p:sldId id="298" r:id="rId14"/>
    <p:sldId id="282" r:id="rId15"/>
    <p:sldId id="337" r:id="rId16"/>
    <p:sldId id="300" r:id="rId17"/>
    <p:sldId id="294" r:id="rId18"/>
    <p:sldId id="283" r:id="rId19"/>
    <p:sldId id="281" r:id="rId20"/>
    <p:sldId id="271" r:id="rId21"/>
    <p:sldId id="293" r:id="rId22"/>
    <p:sldId id="313" r:id="rId23"/>
    <p:sldId id="288" r:id="rId24"/>
    <p:sldId id="302" r:id="rId25"/>
    <p:sldId id="305" r:id="rId26"/>
    <p:sldId id="291" r:id="rId27"/>
    <p:sldId id="280" r:id="rId28"/>
    <p:sldId id="285" r:id="rId29"/>
    <p:sldId id="306" r:id="rId30"/>
    <p:sldId id="338" r:id="rId31"/>
    <p:sldId id="323" r:id="rId32"/>
    <p:sldId id="295" r:id="rId33"/>
    <p:sldId id="296" r:id="rId34"/>
    <p:sldId id="284" r:id="rId35"/>
    <p:sldId id="297" r:id="rId36"/>
    <p:sldId id="308" r:id="rId37"/>
    <p:sldId id="309" r:id="rId38"/>
    <p:sldId id="310" r:id="rId39"/>
    <p:sldId id="311" r:id="rId40"/>
    <p:sldId id="314" r:id="rId41"/>
    <p:sldId id="316" r:id="rId42"/>
    <p:sldId id="317" r:id="rId43"/>
    <p:sldId id="319" r:id="rId44"/>
    <p:sldId id="318" r:id="rId45"/>
    <p:sldId id="321" r:id="rId46"/>
    <p:sldId id="335" r:id="rId47"/>
    <p:sldId id="324" r:id="rId48"/>
    <p:sldId id="325" r:id="rId49"/>
    <p:sldId id="312" r:id="rId50"/>
    <p:sldId id="315" r:id="rId51"/>
    <p:sldId id="292" r:id="rId52"/>
    <p:sldId id="333" r:id="rId53"/>
    <p:sldId id="334" r:id="rId54"/>
    <p:sldId id="289"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7842" autoAdjust="0"/>
    <p:restoredTop sz="46715" autoAdjust="0"/>
  </p:normalViewPr>
  <p:slideViewPr>
    <p:cSldViewPr snapToGrid="0">
      <p:cViewPr varScale="1">
        <p:scale>
          <a:sx n="75" d="100"/>
          <a:sy n="75" d="100"/>
        </p:scale>
        <p:origin x="53" y="72"/>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310B7E-EB7F-4F3A-AA54-F9BFEFFA570F}" type="datetimeFigureOut">
              <a:rPr lang="en-US" smtClean="0"/>
              <a:t>7/30/2024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A7EE91-8A5D-4DA3-B4EE-0638020CEB35}" type="slidenum">
              <a:rPr lang="en-US" smtClean="0"/>
              <a:t>‹#›</a:t>
            </a:fld>
            <a:endParaRPr lang="en-US"/>
          </a:p>
        </p:txBody>
      </p:sp>
    </p:spTree>
    <p:extLst>
      <p:ext uri="{BB962C8B-B14F-4D97-AF65-F5344CB8AC3E}">
        <p14:creationId xmlns:p14="http://schemas.microsoft.com/office/powerpoint/2010/main" val="461152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Jeff O'Donnell (aka The Lone Raccoon) was pioneer in the analysis of HAVV data</a:t>
            </a:r>
          </a:p>
          <a:p>
            <a:r>
              <a:rPr lang="en-US"/>
              <a:t>Yearly summary of all states 2018-2024</a:t>
            </a:r>
          </a:p>
          <a:p>
            <a:r>
              <a:rPr lang="en-US"/>
              <a:t>https://magaraccoon.com/havv.asp</a:t>
            </a:r>
          </a:p>
          <a:p>
            <a:endParaRPr lang="en-US"/>
          </a:p>
          <a:p>
            <a:endParaRPr lang="en-US"/>
          </a:p>
          <a:p>
            <a:endParaRPr lang="en-US"/>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a:t>
            </a:fld>
            <a:endParaRPr lang="en-US"/>
          </a:p>
        </p:txBody>
      </p:sp>
    </p:spTree>
    <p:extLst>
      <p:ext uri="{BB962C8B-B14F-4D97-AF65-F5344CB8AC3E}">
        <p14:creationId xmlns:p14="http://schemas.microsoft.com/office/powerpoint/2010/main" val="14271780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14</a:t>
            </a:fld>
            <a:endParaRPr lang="en-US"/>
          </a:p>
        </p:txBody>
      </p:sp>
    </p:spTree>
    <p:extLst>
      <p:ext uri="{BB962C8B-B14F-4D97-AF65-F5344CB8AC3E}">
        <p14:creationId xmlns:p14="http://schemas.microsoft.com/office/powerpoint/2010/main" val="6138602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pt-BR" b="0" i="0">
                <a:solidFill>
                  <a:srgbClr val="363737"/>
                </a:solidFill>
                <a:effectLst/>
                <a:highlight>
                  <a:srgbClr val="FFFFFF"/>
                </a:highlight>
                <a:latin typeface="Spectral"/>
              </a:rPr>
              <a:t>C:\efgArchive\2020s\2024\R\HAVV\2024-07-13\States-Data\</a:t>
            </a:r>
          </a:p>
          <a:p>
            <a:pPr algn="l"/>
            <a:r>
              <a:rPr lang="en-US" b="0" i="0">
                <a:solidFill>
                  <a:srgbClr val="363737"/>
                </a:solidFill>
                <a:effectLst/>
                <a:highlight>
                  <a:srgbClr val="FFFFFF"/>
                </a:highlight>
                <a:latin typeface="Spectral"/>
              </a:rPr>
              <a:t>Michigan-HAVV-through-2024-07-13.xlsx</a:t>
            </a:r>
          </a:p>
        </p:txBody>
      </p:sp>
      <p:sp>
        <p:nvSpPr>
          <p:cNvPr id="4" name="Slide Number Placeholder 3"/>
          <p:cNvSpPr>
            <a:spLocks noGrp="1"/>
          </p:cNvSpPr>
          <p:nvPr>
            <p:ph type="sldNum" sz="quarter" idx="5"/>
          </p:nvPr>
        </p:nvSpPr>
        <p:spPr/>
        <p:txBody>
          <a:bodyPr/>
          <a:lstStyle/>
          <a:p>
            <a:fld id="{66A7EE91-8A5D-4DA3-B4EE-0638020CEB35}" type="slidenum">
              <a:rPr lang="en-US" smtClean="0"/>
              <a:t>15</a:t>
            </a:fld>
            <a:endParaRPr lang="en-US"/>
          </a:p>
        </p:txBody>
      </p:sp>
    </p:spTree>
    <p:extLst>
      <p:ext uri="{BB962C8B-B14F-4D97-AF65-F5344CB8AC3E}">
        <p14:creationId xmlns:p14="http://schemas.microsoft.com/office/powerpoint/2010/main" val="10360966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pt-BR" b="0" i="0">
                <a:solidFill>
                  <a:srgbClr val="363737"/>
                </a:solidFill>
                <a:effectLst/>
                <a:highlight>
                  <a:srgbClr val="FFFFFF"/>
                </a:highlight>
                <a:latin typeface="Spectral"/>
              </a:rPr>
              <a:t>C:\efgArchive\2020s\2024\R\HAVV\2024-07-13\States-Data</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 weeks in 2024 o nonmatch rats over 40%.  Percent deceased match over 21% in week ending 6/15</a:t>
            </a:r>
          </a:p>
        </p:txBody>
      </p:sp>
      <p:sp>
        <p:nvSpPr>
          <p:cNvPr id="4" name="Slide Number Placeholder 3"/>
          <p:cNvSpPr>
            <a:spLocks noGrp="1"/>
          </p:cNvSpPr>
          <p:nvPr>
            <p:ph type="sldNum" sz="quarter" idx="5"/>
          </p:nvPr>
        </p:nvSpPr>
        <p:spPr/>
        <p:txBody>
          <a:bodyPr/>
          <a:lstStyle/>
          <a:p>
            <a:fld id="{66A7EE91-8A5D-4DA3-B4EE-0638020CEB35}" type="slidenum">
              <a:rPr lang="en-US" smtClean="0"/>
              <a:t>16</a:t>
            </a:fld>
            <a:endParaRPr lang="en-US"/>
          </a:p>
        </p:txBody>
      </p:sp>
    </p:spTree>
    <p:extLst>
      <p:ext uri="{BB962C8B-B14F-4D97-AF65-F5344CB8AC3E}">
        <p14:creationId xmlns:p14="http://schemas.microsoft.com/office/powerpoint/2010/main" val="1901723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363737"/>
                </a:solidFill>
                <a:effectLst/>
                <a:highlight>
                  <a:srgbClr val="FFFFFF"/>
                </a:highlight>
                <a:latin typeface="Spectral"/>
              </a:rPr>
              <a:t>Chronic issue of over 50% nonmatch rate</a:t>
            </a:r>
          </a:p>
        </p:txBody>
      </p:sp>
      <p:sp>
        <p:nvSpPr>
          <p:cNvPr id="4" name="Slide Number Placeholder 3"/>
          <p:cNvSpPr>
            <a:spLocks noGrp="1"/>
          </p:cNvSpPr>
          <p:nvPr>
            <p:ph type="sldNum" sz="quarter" idx="5"/>
          </p:nvPr>
        </p:nvSpPr>
        <p:spPr/>
        <p:txBody>
          <a:bodyPr/>
          <a:lstStyle/>
          <a:p>
            <a:fld id="{66A7EE91-8A5D-4DA3-B4EE-0638020CEB35}" type="slidenum">
              <a:rPr lang="en-US" smtClean="0"/>
              <a:t>17</a:t>
            </a:fld>
            <a:endParaRPr lang="en-US"/>
          </a:p>
        </p:txBody>
      </p:sp>
    </p:spTree>
    <p:extLst>
      <p:ext uri="{BB962C8B-B14F-4D97-AF65-F5344CB8AC3E}">
        <p14:creationId xmlns:p14="http://schemas.microsoft.com/office/powerpoint/2010/main" val="6261670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18</a:t>
            </a:fld>
            <a:endParaRPr lang="en-US"/>
          </a:p>
        </p:txBody>
      </p:sp>
    </p:spTree>
    <p:extLst>
      <p:ext uri="{BB962C8B-B14F-4D97-AF65-F5344CB8AC3E}">
        <p14:creationId xmlns:p14="http://schemas.microsoft.com/office/powerpoint/2010/main" val="29201929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19</a:t>
            </a:fld>
            <a:endParaRPr lang="en-US"/>
          </a:p>
        </p:txBody>
      </p:sp>
    </p:spTree>
    <p:extLst>
      <p:ext uri="{BB962C8B-B14F-4D97-AF65-F5344CB8AC3E}">
        <p14:creationId xmlns:p14="http://schemas.microsoft.com/office/powerpoint/2010/main" val="29484052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pt-BR" b="0" i="0">
                <a:solidFill>
                  <a:srgbClr val="363737"/>
                </a:solidFill>
                <a:effectLst/>
                <a:highlight>
                  <a:srgbClr val="FFFFFF"/>
                </a:highlight>
                <a:latin typeface="Spectral"/>
              </a:rPr>
              <a:t>C:\efgArchive\2020s\2024\R\HAVV\2024-07-13\State-Plots\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Alabama-HAVV-Data-2024-07-13.png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pt-BR"/>
              <a:t>C:\efgArchive\2020s\2024\R\HAVV\2024-07-13\States-Data\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Alabama-HAVV-through-2024-07-13.xlsx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21</a:t>
            </a:fld>
            <a:endParaRPr lang="en-US"/>
          </a:p>
        </p:txBody>
      </p:sp>
    </p:spTree>
    <p:extLst>
      <p:ext uri="{BB962C8B-B14F-4D97-AF65-F5344CB8AC3E}">
        <p14:creationId xmlns:p14="http://schemas.microsoft.com/office/powerpoint/2010/main" val="10278245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22</a:t>
            </a:fld>
            <a:endParaRPr lang="en-US"/>
          </a:p>
        </p:txBody>
      </p:sp>
    </p:spTree>
    <p:extLst>
      <p:ext uri="{BB962C8B-B14F-4D97-AF65-F5344CB8AC3E}">
        <p14:creationId xmlns:p14="http://schemas.microsoft.com/office/powerpoint/2010/main" val="1000305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23</a:t>
            </a:fld>
            <a:endParaRPr lang="en-US"/>
          </a:p>
        </p:txBody>
      </p:sp>
    </p:spTree>
    <p:extLst>
      <p:ext uri="{BB962C8B-B14F-4D97-AF65-F5344CB8AC3E}">
        <p14:creationId xmlns:p14="http://schemas.microsoft.com/office/powerpoint/2010/main" val="40492179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24</a:t>
            </a:fld>
            <a:endParaRPr lang="en-US"/>
          </a:p>
        </p:txBody>
      </p:sp>
    </p:spTree>
    <p:extLst>
      <p:ext uri="{BB962C8B-B14F-4D97-AF65-F5344CB8AC3E}">
        <p14:creationId xmlns:p14="http://schemas.microsoft.com/office/powerpoint/2010/main" val="2587552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Kansas Agreements:</a:t>
            </a:r>
          </a:p>
          <a:p>
            <a:endParaRPr lang="en-US"/>
          </a:p>
          <a:p>
            <a:pPr marL="171450" indent="-171450">
              <a:buFont typeface="Arial" panose="020B0604020202020204" pitchFamily="34" charset="0"/>
              <a:buChar char="•"/>
            </a:pPr>
            <a:r>
              <a:rPr lang="en-US"/>
              <a:t>KS Dept of Revenue and Secretary of State [2004, 2006, </a:t>
            </a:r>
            <a:r>
              <a:rPr lang="en-US" b="1"/>
              <a:t>2012</a:t>
            </a:r>
            <a:r>
              <a:rPr lang="en-US"/>
              <a:t>]</a:t>
            </a:r>
          </a:p>
          <a:p>
            <a:pPr marL="628650" lvl="1" indent="-171450">
              <a:buFont typeface="Arial" panose="020B0604020202020204" pitchFamily="34" charset="0"/>
              <a:buChar char="•"/>
            </a:pPr>
            <a:r>
              <a:rPr lang="en-US"/>
              <a:t>2004:  ALL drivers liense records will be verified with the Social Security Administration</a:t>
            </a:r>
          </a:p>
          <a:p>
            <a:pPr marL="628650" lvl="1" indent="-171450">
              <a:buFont typeface="Arial" panose="020B0604020202020204" pitchFamily="34" charset="0"/>
              <a:buChar char="•"/>
            </a:pPr>
            <a:r>
              <a:rPr lang="en-US"/>
              <a:t>2012:  5-digit zip is not considered “personal information”</a:t>
            </a:r>
          </a:p>
          <a:p>
            <a:pPr marL="628650" lvl="1" indent="-171450">
              <a:buFont typeface="Arial" panose="020B0604020202020204" pitchFamily="34" charset="0"/>
              <a:buChar char="•"/>
            </a:pPr>
            <a:r>
              <a:rPr lang="en-US"/>
              <a:t>Both agencies have “contact” person</a:t>
            </a:r>
          </a:p>
          <a:p>
            <a:pPr marL="628650" lvl="1" indent="-171450">
              <a:buFont typeface="Arial" panose="020B0604020202020204" pitchFamily="34" charset="0"/>
              <a:buChar char="•"/>
            </a:pPr>
            <a:r>
              <a:rPr lang="en-US"/>
              <a:t>“Limit access only to those indivdiuals directly responsible”</a:t>
            </a:r>
          </a:p>
          <a:p>
            <a:pPr marL="628650" lvl="1" indent="-171450">
              <a:buFont typeface="Arial" panose="020B0604020202020204" pitchFamily="34" charset="0"/>
              <a:buChar char="•"/>
            </a:pPr>
            <a:r>
              <a:rPr lang="en-US"/>
              <a:t>Silent about reports except for quarterly reports for non-driver IDs</a:t>
            </a:r>
          </a:p>
          <a:p>
            <a:pPr marL="628650" lvl="1" indent="-171450">
              <a:buFont typeface="Arial" panose="020B0604020202020204" pitchFamily="34" charset="0"/>
              <a:buChar char="•"/>
            </a:pPr>
            <a:r>
              <a:rPr lang="en-US" b="1"/>
              <a:t>“Nothing in this MOU shall prohibit the SOS from disclosing aggregate information derived from such records as long as protected, personal information is not disclosed.”</a:t>
            </a:r>
          </a:p>
          <a:p>
            <a:pPr marL="457200" lvl="1" indent="0">
              <a:buFont typeface="Arial" panose="020B0604020202020204" pitchFamily="34" charset="0"/>
              <a:buNone/>
            </a:pPr>
            <a:endParaRPr lang="en-US" b="1"/>
          </a:p>
          <a:p>
            <a:pPr marL="171450" indent="-171450">
              <a:buFont typeface="Arial" panose="020B0604020202020204" pitchFamily="34" charset="0"/>
              <a:buChar char="•"/>
            </a:pPr>
            <a:r>
              <a:rPr lang="en-US"/>
              <a:t>KS Dept of Revenue and Social Security Administration [2004]</a:t>
            </a:r>
          </a:p>
          <a:p>
            <a:pPr marL="628650" lvl="1" indent="-171450">
              <a:buFont typeface="Arial" panose="020B0604020202020204" pitchFamily="34" charset="0"/>
              <a:buChar char="•"/>
            </a:pPr>
            <a:r>
              <a:rPr lang="en-US"/>
              <a:t>The DEPARTMENT </a:t>
            </a:r>
            <a:r>
              <a:rPr lang="en-US" b="1"/>
              <a:t>will verify all drivers license records </a:t>
            </a:r>
            <a:r>
              <a:rPr lang="en-US"/>
              <a:t>with the Social Security Administration</a:t>
            </a:r>
          </a:p>
          <a:p>
            <a:pPr marL="628650" lvl="1" indent="-171450">
              <a:buFont typeface="Arial" panose="020B0604020202020204" pitchFamily="34" charset="0"/>
              <a:buChar char="•"/>
            </a:pPr>
            <a:r>
              <a:rPr lang="en-US"/>
              <a:t>The American Association of Motor Vehicle Administrators' (AAMVA) subsidiary AAMVAnet, Inc. is hereafter deemed the </a:t>
            </a:r>
            <a:r>
              <a:rPr lang="en-US" b="1"/>
              <a:t>"agent" </a:t>
            </a:r>
            <a:r>
              <a:rPr lang="en-US"/>
              <a:t>for the Kansas Department of Revenue for billing purposes and will serve as the conduit to transmit information to and receive information from SSA, consistent with the terms of this Agreement. </a:t>
            </a:r>
            <a:r>
              <a:rPr lang="en-US" b="1"/>
              <a:t>AAMVAnet, Inc. will transmit information to and receive information from SSA on behalf of the Kansas Department of Revenue</a:t>
            </a:r>
            <a:r>
              <a:rPr lang="en-US"/>
              <a:t>.</a:t>
            </a:r>
          </a:p>
          <a:p>
            <a:pPr marL="628650" lvl="1" indent="-171450">
              <a:buFont typeface="Arial" panose="020B0604020202020204" pitchFamily="34" charset="0"/>
              <a:buChar char="•"/>
            </a:pPr>
            <a:endParaRPr lang="en-US"/>
          </a:p>
          <a:p>
            <a:pPr marL="628650" lvl="1" indent="-171450">
              <a:buFont typeface="Arial" panose="020B0604020202020204" pitchFamily="34" charset="0"/>
              <a:buChar char="•"/>
            </a:pPr>
            <a:r>
              <a:rPr lang="en-US"/>
              <a:t>SSA agrees to compare the information fiunished by the Kansas Department of Revenue withinformation in SSA's Master Files of Social Security Number (SSN) Holders and SSN Applications system of records. SSA will respond to the Kansas Department of Revenue through AAMVAnet, Inc. with one of the following responses:</a:t>
            </a:r>
          </a:p>
          <a:p>
            <a:pPr marL="1085850" lvl="2" indent="-171450">
              <a:buFont typeface="Arial" panose="020B0604020202020204" pitchFamily="34" charset="0"/>
              <a:buChar char="•"/>
            </a:pPr>
            <a:r>
              <a:rPr lang="en-US"/>
              <a:t>UNI Value = 1 Both name and date of birth (DOB) match</a:t>
            </a:r>
          </a:p>
          <a:p>
            <a:pPr marL="1085850" lvl="2" indent="-171450">
              <a:buFont typeface="Arial" panose="020B0604020202020204" pitchFamily="34" charset="0"/>
              <a:buChar char="•"/>
            </a:pPr>
            <a:r>
              <a:rPr lang="en-US"/>
              <a:t>UNI Value = 2 Invalid SSN</a:t>
            </a:r>
          </a:p>
          <a:p>
            <a:pPr marL="1085850" lvl="2" indent="-171450">
              <a:buFont typeface="Arial" panose="020B0604020202020204" pitchFamily="34" charset="0"/>
              <a:buChar char="•"/>
            </a:pPr>
            <a:r>
              <a:rPr lang="en-US"/>
              <a:t>UNI Value =3 Name does not match, DOB matches</a:t>
            </a:r>
          </a:p>
          <a:p>
            <a:pPr marL="1085850" lvl="2" indent="-171450">
              <a:buFont typeface="Arial" panose="020B0604020202020204" pitchFamily="34" charset="0"/>
              <a:buChar char="•"/>
            </a:pPr>
            <a:r>
              <a:rPr lang="en-US"/>
              <a:t>UNI Value =4 DOB does not match, name matches</a:t>
            </a:r>
          </a:p>
          <a:p>
            <a:pPr marL="1085850" lvl="2" indent="-171450">
              <a:buFont typeface="Arial" panose="020B0604020202020204" pitchFamily="34" charset="0"/>
              <a:buChar char="•"/>
            </a:pPr>
            <a:r>
              <a:rPr lang="en-US"/>
              <a:t>UM Value =5 Both name and DOB do not match</a:t>
            </a:r>
          </a:p>
          <a:p>
            <a:pPr marL="1085850" lvl="2" indent="-171450">
              <a:buFont typeface="Arial" panose="020B0604020202020204" pitchFamily="34" charset="0"/>
              <a:buChar char="•"/>
            </a:pPr>
            <a:r>
              <a:rPr lang="en-US"/>
              <a:t>UNI Value = 6 We are unable to process the information for the SSN provided. Please</a:t>
            </a:r>
          </a:p>
          <a:p>
            <a:pPr marL="1085850" lvl="2" indent="-171450">
              <a:buFont typeface="Arial" panose="020B0604020202020204" pitchFamily="34" charset="0"/>
              <a:buChar char="•"/>
            </a:pPr>
            <a:r>
              <a:rPr lang="en-US"/>
              <a:t>review your information or have your customer visit a Social Security</a:t>
            </a:r>
          </a:p>
          <a:p>
            <a:pPr marL="1085850" lvl="2" indent="-171450">
              <a:buFont typeface="Arial" panose="020B0604020202020204" pitchFamily="34" charset="0"/>
              <a:buChar char="•"/>
            </a:pPr>
            <a:r>
              <a:rPr lang="en-US"/>
              <a:t>Administration office.</a:t>
            </a:r>
          </a:p>
          <a:p>
            <a:pPr marL="1085850" lvl="2" indent="-171450">
              <a:buFont typeface="Arial" panose="020B0604020202020204" pitchFamily="34" charset="0"/>
              <a:buChar char="•"/>
            </a:pPr>
            <a:r>
              <a:rPr lang="en-US"/>
              <a:t>UNI Value = 9 System error, unable to process at this time.</a:t>
            </a:r>
          </a:p>
          <a:p>
            <a:endParaRPr lang="en-US"/>
          </a:p>
          <a:p>
            <a:r>
              <a:rPr lang="en-US" b="1"/>
              <a:t>Progressive connection</a:t>
            </a:r>
            <a:r>
              <a:rPr lang="en-US"/>
              <a:t>:  Pierre Omidyar’s Democracy Fund publication:  Motor Vehicle Departments:  Bedrock of American Democracy</a:t>
            </a:r>
            <a:br>
              <a:rPr lang="en-US"/>
            </a:br>
            <a:r>
              <a:rPr lang="en-US"/>
              <a:t>https://democracyfund.org/idea/motor-vehicle-departments-bedrock-of-american-democracy/ </a:t>
            </a:r>
            <a:br>
              <a:rPr lang="en-US"/>
            </a:br>
            <a:r>
              <a:rPr lang="en-US"/>
              <a:t>2021_DF_MotorVehicleDepartmentReport.pdf</a:t>
            </a:r>
          </a:p>
          <a:p>
            <a:endParaRPr lang="en-US"/>
          </a:p>
          <a:p>
            <a:r>
              <a:rPr lang="en-US" b="1"/>
              <a:t>Information Exchange Agreement between [state] and the Social Security Administration 2021-2026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https://www.ssa.gov/dataexchange/documents/SSOLV%20model.pdf</a:t>
            </a:r>
            <a:br>
              <a:rPr lang="en-US" sz="1800">
                <a:effectLst/>
                <a:latin typeface="Calibri" panose="020F0502020204030204" pitchFamily="34" charset="0"/>
                <a:ea typeface="Calibri" panose="020F0502020204030204" pitchFamily="34" charset="0"/>
                <a:cs typeface="Times New Roman" panose="02020603050405020304" pitchFamily="18" charset="0"/>
              </a:rPr>
            </a:br>
            <a:r>
              <a:rPr lang="en-US" sz="1800">
                <a:effectLst/>
                <a:latin typeface="Calibri" panose="020F0502020204030204" pitchFamily="34" charset="0"/>
                <a:ea typeface="Calibri" panose="020F0502020204030204" pitchFamily="34" charset="0"/>
                <a:cs typeface="Times New Roman" panose="02020603050405020304" pitchFamily="18" charset="0"/>
              </a:rPr>
              <a:t>SSOLV model.pdf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r>
              <a:rPr lang="en-US" b="1"/>
              <a:t>AAMVA Products &amp; Services Catalog</a:t>
            </a:r>
          </a:p>
          <a:p>
            <a:r>
              <a:rPr lang="en-US"/>
              <a:t>https://www.aamva.org/getmedia/dfdebfd6-1877-4fba-808c-084013e1ec0a/Products-Services-Catalog-Government-Rate-October-2021.pdf</a:t>
            </a:r>
            <a:br>
              <a:rPr lang="en-US"/>
            </a:br>
            <a:r>
              <a:rPr lang="en-US"/>
              <a:t>NetworkServices-GovtRateSchedule.pdf</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3</a:t>
            </a:fld>
            <a:endParaRPr lang="en-US"/>
          </a:p>
        </p:txBody>
      </p:sp>
    </p:spTree>
    <p:extLst>
      <p:ext uri="{BB962C8B-B14F-4D97-AF65-F5344CB8AC3E}">
        <p14:creationId xmlns:p14="http://schemas.microsoft.com/office/powerpoint/2010/main" val="12727051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25</a:t>
            </a:fld>
            <a:endParaRPr lang="en-US"/>
          </a:p>
        </p:txBody>
      </p:sp>
    </p:spTree>
    <p:extLst>
      <p:ext uri="{BB962C8B-B14F-4D97-AF65-F5344CB8AC3E}">
        <p14:creationId xmlns:p14="http://schemas.microsoft.com/office/powerpoint/2010/main" val="39503118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26</a:t>
            </a:fld>
            <a:endParaRPr lang="en-US"/>
          </a:p>
        </p:txBody>
      </p:sp>
    </p:spTree>
    <p:extLst>
      <p:ext uri="{BB962C8B-B14F-4D97-AF65-F5344CB8AC3E}">
        <p14:creationId xmlns:p14="http://schemas.microsoft.com/office/powerpoint/2010/main" val="31935451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27</a:t>
            </a:fld>
            <a:endParaRPr lang="en-US"/>
          </a:p>
        </p:txBody>
      </p:sp>
    </p:spTree>
    <p:extLst>
      <p:ext uri="{BB962C8B-B14F-4D97-AF65-F5344CB8AC3E}">
        <p14:creationId xmlns:p14="http://schemas.microsoft.com/office/powerpoint/2010/main" val="17970930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1">
                <a:solidFill>
                  <a:srgbClr val="363737"/>
                </a:solidFill>
                <a:effectLst/>
                <a:highlight>
                  <a:srgbClr val="FFFFFF"/>
                </a:highlight>
                <a:latin typeface="Spectral"/>
              </a:rPr>
              <a:t>The blue line shows points for the number of total HAVV transactions for each of the 543 weeks from Jan. 4, 2014 through May 25, 2024.</a:t>
            </a:r>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There are some minor “spikes” in 2016 and 2022, but one large wide spike from mid-2020 through mid-2021 dominates the plot.</a:t>
            </a:r>
          </a:p>
          <a:p>
            <a:pPr algn="l"/>
            <a:r>
              <a:rPr lang="en-US" b="0" i="0">
                <a:solidFill>
                  <a:srgbClr val="363737"/>
                </a:solidFill>
                <a:effectLst/>
                <a:highlight>
                  <a:srgbClr val="FFFFFF"/>
                </a:highlight>
                <a:latin typeface="Spectral"/>
              </a:rPr>
              <a:t>A software update might explain this huge number of transactions -- the only two "valleys" in this spike were over Thanksgiving and Christmas weeks.</a:t>
            </a:r>
          </a:p>
          <a:p>
            <a:pPr algn="l"/>
            <a:r>
              <a:rPr lang="en-US" b="0" i="0">
                <a:solidFill>
                  <a:srgbClr val="363737"/>
                </a:solidFill>
                <a:effectLst/>
                <a:highlight>
                  <a:srgbClr val="FFFFFF"/>
                </a:highlight>
                <a:latin typeface="Spectral"/>
              </a:rPr>
              <a:t>From mid-2020 through mid-2021 there were over 2 million HAVV transactions. If one subtracts about 20,000 for a “normal” year (like 2014 or 2023), the resulting number is approximately the number Kansans registered at that time.</a:t>
            </a:r>
          </a:p>
          <a:p>
            <a:pPr algn="l"/>
            <a:endParaRPr lang="en-US" b="0" i="0">
              <a:solidFill>
                <a:srgbClr val="363737"/>
              </a:solidFill>
              <a:effectLst/>
              <a:highlight>
                <a:srgbClr val="FFFFFF"/>
              </a:highlight>
              <a:latin typeface="Spectral"/>
            </a:endParaRPr>
          </a:p>
          <a:p>
            <a:pPr algn="l"/>
            <a:r>
              <a:rPr lang="en-US" b="1" i="0">
                <a:solidFill>
                  <a:srgbClr val="363737"/>
                </a:solidFill>
                <a:effectLst/>
                <a:highlight>
                  <a:srgbClr val="FFFFFF"/>
                </a:highlight>
                <a:latin typeface="Spectral"/>
              </a:rPr>
              <a:t>Was the whole Kansas voter file processed through HAVV starting in mid-2020? But why was that done since HAVV supposedly is only for new applications?</a:t>
            </a:r>
          </a:p>
          <a:p>
            <a:pPr algn="l"/>
            <a:endParaRPr lang="en-US" b="1" i="0">
              <a:solidFill>
                <a:srgbClr val="363737"/>
              </a:solidFill>
              <a:effectLst/>
              <a:highlight>
                <a:srgbClr val="FFFFFF"/>
              </a:highlight>
              <a:latin typeface="Spectral"/>
            </a:endParaRPr>
          </a:p>
          <a:p>
            <a:pPr algn="l"/>
            <a:endParaRPr lang="en-US" b="1" i="0">
              <a:solidFill>
                <a:srgbClr val="363737"/>
              </a:solidFill>
              <a:effectLst/>
              <a:highlight>
                <a:srgbClr val="FFFFFF"/>
              </a:highlight>
              <a:latin typeface="Spectral"/>
            </a:endParaRPr>
          </a:p>
          <a:p>
            <a:pPr algn="l"/>
            <a:r>
              <a:rPr lang="en-US" b="1" i="1">
                <a:solidFill>
                  <a:srgbClr val="363737"/>
                </a:solidFill>
                <a:effectLst/>
                <a:highlight>
                  <a:srgbClr val="FFFFFF"/>
                </a:highlight>
                <a:latin typeface="Spectral"/>
              </a:rPr>
              <a:t>The red line shows the percentage of transactions for each of the 543 weeks that </a:t>
            </a:r>
            <a:r>
              <a:rPr lang="en-US" b="1" i="0">
                <a:solidFill>
                  <a:srgbClr val="363737"/>
                </a:solidFill>
                <a:effectLst/>
                <a:highlight>
                  <a:srgbClr val="FFFFFF"/>
                </a:highlight>
                <a:latin typeface="Spectral"/>
              </a:rPr>
              <a:t>did not match</a:t>
            </a:r>
            <a:r>
              <a:rPr lang="en-US" b="1" i="1">
                <a:solidFill>
                  <a:srgbClr val="363737"/>
                </a:solidFill>
                <a:effectLst/>
                <a:highlight>
                  <a:srgbClr val="FFFFFF"/>
                </a:highlight>
                <a:latin typeface="Spectral"/>
              </a:rPr>
              <a:t> information from Social Security.</a:t>
            </a:r>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This red line shows two </a:t>
            </a:r>
            <a:r>
              <a:rPr lang="en-US" b="1" i="0">
                <a:solidFill>
                  <a:srgbClr val="363737"/>
                </a:solidFill>
                <a:effectLst/>
                <a:highlight>
                  <a:srgbClr val="FFFFFF"/>
                </a:highlight>
                <a:latin typeface="Spectral"/>
              </a:rPr>
              <a:t>curiosities</a:t>
            </a:r>
            <a:r>
              <a:rPr lang="en-US" b="0" i="0">
                <a:solidFill>
                  <a:srgbClr val="363737"/>
                </a:solidFill>
                <a:effectLst/>
                <a:highlight>
                  <a:srgbClr val="FFFFFF"/>
                </a:highlight>
                <a:latin typeface="Spectral"/>
              </a:rPr>
              <a:t>:</a:t>
            </a:r>
          </a:p>
          <a:p>
            <a:pPr algn="l">
              <a:buFont typeface="Arial" panose="020B0604020202020204" pitchFamily="34" charset="0"/>
              <a:buChar char="•"/>
            </a:pPr>
            <a:r>
              <a:rPr lang="en-US" b="0" i="0">
                <a:solidFill>
                  <a:srgbClr val="363737"/>
                </a:solidFill>
                <a:effectLst/>
                <a:highlight>
                  <a:srgbClr val="FFFFFF"/>
                </a:highlight>
                <a:latin typeface="Spectral"/>
              </a:rPr>
              <a:t>While processing the whole Kansas voter file in 2020-2021 new records were set both years: 26.5% of transactions did not match in 2020. 26.7% of transactions did not match in 2021.</a:t>
            </a:r>
          </a:p>
          <a:p>
            <a:pPr algn="l">
              <a:buFont typeface="Arial" panose="020B0604020202020204" pitchFamily="34" charset="0"/>
              <a:buChar char="•"/>
            </a:pPr>
            <a:r>
              <a:rPr lang="en-US" b="0" i="0">
                <a:solidFill>
                  <a:srgbClr val="363737"/>
                </a:solidFill>
                <a:effectLst/>
                <a:highlight>
                  <a:srgbClr val="FFFFFF"/>
                </a:highlight>
                <a:latin typeface="Spectral"/>
              </a:rPr>
              <a:t>What explains the spike in non-matches in 2023 when 30.7% of HAVV transactions matched no Social Security records last year. The weeks of May 6 and May 13, 2023, showed about 73% of transactions did not match. Four other weeks in 2023 had mismatch rates of about 62%.</a:t>
            </a:r>
          </a:p>
          <a:p>
            <a:pPr algn="l">
              <a:buFont typeface="Arial" panose="020B0604020202020204" pitchFamily="34" charset="0"/>
              <a:buChar char="•"/>
            </a:pPr>
            <a:endParaRPr lang="en-US" b="0" i="0">
              <a:solidFill>
                <a:srgbClr val="363737"/>
              </a:solidFill>
              <a:effectLst/>
              <a:highlight>
                <a:srgbClr val="FFFFFF"/>
              </a:highlight>
              <a:latin typeface="Spectral"/>
            </a:endParaRPr>
          </a:p>
          <a:p>
            <a:pPr algn="l">
              <a:buFont typeface="Arial" panose="020B0604020202020204" pitchFamily="34" charset="0"/>
              <a:buNone/>
            </a:pPr>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During the week of March 23, 2024 the HAVV data show Kansas had 1067 total transactions with 835 matches -- so 232 or 21.7% did not match that week (red line in plot above).</a:t>
            </a:r>
          </a:p>
          <a:p>
            <a:pPr algn="l"/>
            <a:r>
              <a:rPr lang="en-US" b="0" i="0">
                <a:solidFill>
                  <a:srgbClr val="363737"/>
                </a:solidFill>
                <a:effectLst/>
                <a:highlight>
                  <a:srgbClr val="FFFFFF"/>
                </a:highlight>
                <a:latin typeface="Spectral"/>
              </a:rPr>
              <a:t>But of those 835 matches, the HAVV data show 447 were "Single Match Deceased", which indicates 53.5% of the matches were possibly deceased. Should such a high deceased match percentage trigger some additional investigation?</a:t>
            </a:r>
          </a:p>
          <a:p>
            <a:pPr algn="l"/>
            <a:r>
              <a:rPr lang="en-US" b="1" i="0">
                <a:solidFill>
                  <a:srgbClr val="363737"/>
                </a:solidFill>
                <a:effectLst/>
                <a:highlight>
                  <a:srgbClr val="FFFFFF"/>
                </a:highlight>
                <a:latin typeface="Spectral"/>
              </a:rPr>
              <a:t>Curiosities</a:t>
            </a:r>
            <a:r>
              <a:rPr lang="en-US" b="0" i="0">
                <a:solidFill>
                  <a:srgbClr val="363737"/>
                </a:solidFill>
                <a:effectLst/>
                <a:highlight>
                  <a:srgbClr val="FFFFFF"/>
                </a:highlight>
                <a:latin typeface="Spectral"/>
              </a:rPr>
              <a:t>:</a:t>
            </a:r>
          </a:p>
          <a:p>
            <a:pPr algn="l">
              <a:buFont typeface="Arial" panose="020B0604020202020204" pitchFamily="34" charset="0"/>
              <a:buChar char="•"/>
            </a:pPr>
            <a:r>
              <a:rPr lang="en-US" b="0" i="0">
                <a:solidFill>
                  <a:srgbClr val="363737"/>
                </a:solidFill>
                <a:effectLst/>
                <a:highlight>
                  <a:srgbClr val="FFFFFF"/>
                </a:highlight>
                <a:latin typeface="Spectral"/>
              </a:rPr>
              <a:t>Why was the percent deceased in matching records 53.5% during one week March?</a:t>
            </a:r>
          </a:p>
          <a:p>
            <a:pPr algn="l">
              <a:buFont typeface="Arial" panose="020B0604020202020204" pitchFamily="34" charset="0"/>
              <a:buChar char="•"/>
            </a:pPr>
            <a:r>
              <a:rPr lang="en-US" b="0" i="0">
                <a:solidFill>
                  <a:srgbClr val="363737"/>
                </a:solidFill>
                <a:effectLst/>
                <a:highlight>
                  <a:srgbClr val="FFFFFF"/>
                </a:highlight>
                <a:latin typeface="Spectral"/>
              </a:rPr>
              <a:t>Why is this rate for 2024 so far setting a new yearly record of over 23% when the overall rate since 2011 is only 11.5%?</a:t>
            </a:r>
          </a:p>
          <a:p>
            <a:pPr algn="l">
              <a:buFont typeface="Arial" panose="020B0604020202020204" pitchFamily="34" charset="0"/>
              <a:buChar char="•"/>
            </a:pPr>
            <a:r>
              <a:rPr lang="en-US" b="0" i="0">
                <a:solidFill>
                  <a:srgbClr val="363737"/>
                </a:solidFill>
                <a:effectLst/>
                <a:highlight>
                  <a:srgbClr val="FFFFFF"/>
                </a:highlight>
                <a:latin typeface="Spectral"/>
              </a:rPr>
              <a:t>Why has the deceased rate among Social Security matches been trending upward since early 2019?</a:t>
            </a:r>
          </a:p>
          <a:p>
            <a:pPr algn="l">
              <a:buFont typeface="Arial" panose="020B0604020202020204" pitchFamily="34" charset="0"/>
              <a:buNone/>
            </a:pPr>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28</a:t>
            </a:fld>
            <a:endParaRPr lang="en-US"/>
          </a:p>
        </p:txBody>
      </p:sp>
    </p:spTree>
    <p:extLst>
      <p:ext uri="{BB962C8B-B14F-4D97-AF65-F5344CB8AC3E}">
        <p14:creationId xmlns:p14="http://schemas.microsoft.com/office/powerpoint/2010/main" val="25734044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29</a:t>
            </a:fld>
            <a:endParaRPr lang="en-US"/>
          </a:p>
        </p:txBody>
      </p:sp>
    </p:spTree>
    <p:extLst>
      <p:ext uri="{BB962C8B-B14F-4D97-AF65-F5344CB8AC3E}">
        <p14:creationId xmlns:p14="http://schemas.microsoft.com/office/powerpoint/2010/main" val="42808673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30</a:t>
            </a:fld>
            <a:endParaRPr lang="en-US"/>
          </a:p>
        </p:txBody>
      </p:sp>
    </p:spTree>
    <p:extLst>
      <p:ext uri="{BB962C8B-B14F-4D97-AF65-F5344CB8AC3E}">
        <p14:creationId xmlns:p14="http://schemas.microsoft.com/office/powerpoint/2010/main" val="22205350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31</a:t>
            </a:fld>
            <a:endParaRPr lang="en-US"/>
          </a:p>
        </p:txBody>
      </p:sp>
    </p:spTree>
    <p:extLst>
      <p:ext uri="{BB962C8B-B14F-4D97-AF65-F5344CB8AC3E}">
        <p14:creationId xmlns:p14="http://schemas.microsoft.com/office/powerpoint/2010/main" val="27751477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32</a:t>
            </a:fld>
            <a:endParaRPr lang="en-US"/>
          </a:p>
        </p:txBody>
      </p:sp>
    </p:spTree>
    <p:extLst>
      <p:ext uri="{BB962C8B-B14F-4D97-AF65-F5344CB8AC3E}">
        <p14:creationId xmlns:p14="http://schemas.microsoft.com/office/powerpoint/2010/main" val="37394415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33</a:t>
            </a:fld>
            <a:endParaRPr lang="en-US"/>
          </a:p>
        </p:txBody>
      </p:sp>
    </p:spTree>
    <p:extLst>
      <p:ext uri="{BB962C8B-B14F-4D97-AF65-F5344CB8AC3E}">
        <p14:creationId xmlns:p14="http://schemas.microsoft.com/office/powerpoint/2010/main" val="13419126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34</a:t>
            </a:fld>
            <a:endParaRPr lang="en-US"/>
          </a:p>
        </p:txBody>
      </p:sp>
    </p:spTree>
    <p:extLst>
      <p:ext uri="{BB962C8B-B14F-4D97-AF65-F5344CB8AC3E}">
        <p14:creationId xmlns:p14="http://schemas.microsoft.com/office/powerpoint/2010/main" val="1412585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a:t>C:\efgArchive\2020s\2024\R\HAVV\2024-07-13</a:t>
            </a:r>
            <a:r>
              <a:rPr lang="en-US"/>
              <a:t>\HAVV-Recent-Sheet-2024-07-13.xlsx</a:t>
            </a:r>
          </a:p>
        </p:txBody>
      </p:sp>
      <p:sp>
        <p:nvSpPr>
          <p:cNvPr id="4" name="Slide Number Placeholder 3"/>
          <p:cNvSpPr>
            <a:spLocks noGrp="1"/>
          </p:cNvSpPr>
          <p:nvPr>
            <p:ph type="sldNum" sz="quarter" idx="5"/>
          </p:nvPr>
        </p:nvSpPr>
        <p:spPr/>
        <p:txBody>
          <a:bodyPr/>
          <a:lstStyle/>
          <a:p>
            <a:fld id="{66A7EE91-8A5D-4DA3-B4EE-0638020CEB35}" type="slidenum">
              <a:rPr lang="en-US" smtClean="0"/>
              <a:t>5</a:t>
            </a:fld>
            <a:endParaRPr lang="en-US"/>
          </a:p>
        </p:txBody>
      </p:sp>
    </p:spTree>
    <p:extLst>
      <p:ext uri="{BB962C8B-B14F-4D97-AF65-F5344CB8AC3E}">
        <p14:creationId xmlns:p14="http://schemas.microsoft.com/office/powerpoint/2010/main" val="16981822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35</a:t>
            </a:fld>
            <a:endParaRPr lang="en-US"/>
          </a:p>
        </p:txBody>
      </p:sp>
    </p:spTree>
    <p:extLst>
      <p:ext uri="{BB962C8B-B14F-4D97-AF65-F5344CB8AC3E}">
        <p14:creationId xmlns:p14="http://schemas.microsoft.com/office/powerpoint/2010/main" val="4374318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36</a:t>
            </a:fld>
            <a:endParaRPr lang="en-US"/>
          </a:p>
        </p:txBody>
      </p:sp>
    </p:spTree>
    <p:extLst>
      <p:ext uri="{BB962C8B-B14F-4D97-AF65-F5344CB8AC3E}">
        <p14:creationId xmlns:p14="http://schemas.microsoft.com/office/powerpoint/2010/main" val="17149546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37</a:t>
            </a:fld>
            <a:endParaRPr lang="en-US"/>
          </a:p>
        </p:txBody>
      </p:sp>
    </p:spTree>
    <p:extLst>
      <p:ext uri="{BB962C8B-B14F-4D97-AF65-F5344CB8AC3E}">
        <p14:creationId xmlns:p14="http://schemas.microsoft.com/office/powerpoint/2010/main" val="31811542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363737"/>
                </a:solidFill>
                <a:effectLst/>
                <a:highlight>
                  <a:srgbClr val="FFFFFF"/>
                </a:highlight>
                <a:latin typeface="Spectral"/>
              </a:rPr>
              <a:t>Transaction spike in late 2021, early 2022</a:t>
            </a:r>
          </a:p>
        </p:txBody>
      </p:sp>
      <p:sp>
        <p:nvSpPr>
          <p:cNvPr id="4" name="Slide Number Placeholder 3"/>
          <p:cNvSpPr>
            <a:spLocks noGrp="1"/>
          </p:cNvSpPr>
          <p:nvPr>
            <p:ph type="sldNum" sz="quarter" idx="5"/>
          </p:nvPr>
        </p:nvSpPr>
        <p:spPr/>
        <p:txBody>
          <a:bodyPr/>
          <a:lstStyle/>
          <a:p>
            <a:fld id="{66A7EE91-8A5D-4DA3-B4EE-0638020CEB35}" type="slidenum">
              <a:rPr lang="en-US" smtClean="0"/>
              <a:t>38</a:t>
            </a:fld>
            <a:endParaRPr lang="en-US"/>
          </a:p>
        </p:txBody>
      </p:sp>
    </p:spTree>
    <p:extLst>
      <p:ext uri="{BB962C8B-B14F-4D97-AF65-F5344CB8AC3E}">
        <p14:creationId xmlns:p14="http://schemas.microsoft.com/office/powerpoint/2010/main" val="7708761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40</a:t>
            </a:fld>
            <a:endParaRPr lang="en-US"/>
          </a:p>
        </p:txBody>
      </p:sp>
    </p:spTree>
    <p:extLst>
      <p:ext uri="{BB962C8B-B14F-4D97-AF65-F5344CB8AC3E}">
        <p14:creationId xmlns:p14="http://schemas.microsoft.com/office/powerpoint/2010/main" val="1844399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41</a:t>
            </a:fld>
            <a:endParaRPr lang="en-US"/>
          </a:p>
        </p:txBody>
      </p:sp>
    </p:spTree>
    <p:extLst>
      <p:ext uri="{BB962C8B-B14F-4D97-AF65-F5344CB8AC3E}">
        <p14:creationId xmlns:p14="http://schemas.microsoft.com/office/powerpoint/2010/main" val="13727815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42</a:t>
            </a:fld>
            <a:endParaRPr lang="en-US"/>
          </a:p>
        </p:txBody>
      </p:sp>
    </p:spTree>
    <p:extLst>
      <p:ext uri="{BB962C8B-B14F-4D97-AF65-F5344CB8AC3E}">
        <p14:creationId xmlns:p14="http://schemas.microsoft.com/office/powerpoint/2010/main" val="41549185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43</a:t>
            </a:fld>
            <a:endParaRPr lang="en-US"/>
          </a:p>
        </p:txBody>
      </p:sp>
    </p:spTree>
    <p:extLst>
      <p:ext uri="{BB962C8B-B14F-4D97-AF65-F5344CB8AC3E}">
        <p14:creationId xmlns:p14="http://schemas.microsoft.com/office/powerpoint/2010/main" val="35153399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44</a:t>
            </a:fld>
            <a:endParaRPr lang="en-US"/>
          </a:p>
        </p:txBody>
      </p:sp>
    </p:spTree>
    <p:extLst>
      <p:ext uri="{BB962C8B-B14F-4D97-AF65-F5344CB8AC3E}">
        <p14:creationId xmlns:p14="http://schemas.microsoft.com/office/powerpoint/2010/main" val="26984905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45</a:t>
            </a:fld>
            <a:endParaRPr lang="en-US"/>
          </a:p>
        </p:txBody>
      </p:sp>
    </p:spTree>
    <p:extLst>
      <p:ext uri="{BB962C8B-B14F-4D97-AF65-F5344CB8AC3E}">
        <p14:creationId xmlns:p14="http://schemas.microsoft.com/office/powerpoint/2010/main" val="35786066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C:\efgArchive\2020s\2024\R\HAVV\2024-07-13\States-Plots\</a:t>
            </a:r>
          </a:p>
          <a:p>
            <a:r>
              <a:rPr lang="en-US"/>
              <a:t>Maryland-TotalTransactions.png</a:t>
            </a:r>
          </a:p>
        </p:txBody>
      </p:sp>
      <p:sp>
        <p:nvSpPr>
          <p:cNvPr id="4" name="Slide Number Placeholder 3"/>
          <p:cNvSpPr>
            <a:spLocks noGrp="1"/>
          </p:cNvSpPr>
          <p:nvPr>
            <p:ph type="sldNum" sz="quarter" idx="5"/>
          </p:nvPr>
        </p:nvSpPr>
        <p:spPr/>
        <p:txBody>
          <a:bodyPr/>
          <a:lstStyle/>
          <a:p>
            <a:fld id="{66A7EE91-8A5D-4DA3-B4EE-0638020CEB35}" type="slidenum">
              <a:rPr lang="en-US" smtClean="0"/>
              <a:t>7</a:t>
            </a:fld>
            <a:endParaRPr lang="en-US"/>
          </a:p>
        </p:txBody>
      </p:sp>
    </p:spTree>
    <p:extLst>
      <p:ext uri="{BB962C8B-B14F-4D97-AF65-F5344CB8AC3E}">
        <p14:creationId xmlns:p14="http://schemas.microsoft.com/office/powerpoint/2010/main" val="29362348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363737"/>
                </a:solidFill>
                <a:effectLst/>
                <a:highlight>
                  <a:srgbClr val="FFFFFF"/>
                </a:highlight>
                <a:latin typeface="Spectral"/>
              </a:rPr>
              <a:t>Chronic issue of over 50% nonmatch rate</a:t>
            </a:r>
          </a:p>
        </p:txBody>
      </p:sp>
      <p:sp>
        <p:nvSpPr>
          <p:cNvPr id="4" name="Slide Number Placeholder 3"/>
          <p:cNvSpPr>
            <a:spLocks noGrp="1"/>
          </p:cNvSpPr>
          <p:nvPr>
            <p:ph type="sldNum" sz="quarter" idx="5"/>
          </p:nvPr>
        </p:nvSpPr>
        <p:spPr/>
        <p:txBody>
          <a:bodyPr/>
          <a:lstStyle/>
          <a:p>
            <a:fld id="{66A7EE91-8A5D-4DA3-B4EE-0638020CEB35}" type="slidenum">
              <a:rPr lang="en-US" smtClean="0"/>
              <a:t>47</a:t>
            </a:fld>
            <a:endParaRPr lang="en-US"/>
          </a:p>
        </p:txBody>
      </p:sp>
    </p:spTree>
    <p:extLst>
      <p:ext uri="{BB962C8B-B14F-4D97-AF65-F5344CB8AC3E}">
        <p14:creationId xmlns:p14="http://schemas.microsoft.com/office/powerpoint/2010/main" val="382049543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48</a:t>
            </a:fld>
            <a:endParaRPr lang="en-US"/>
          </a:p>
        </p:txBody>
      </p:sp>
    </p:spTree>
    <p:extLst>
      <p:ext uri="{BB962C8B-B14F-4D97-AF65-F5344CB8AC3E}">
        <p14:creationId xmlns:p14="http://schemas.microsoft.com/office/powerpoint/2010/main" val="14753984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49</a:t>
            </a:fld>
            <a:endParaRPr lang="en-US"/>
          </a:p>
        </p:txBody>
      </p:sp>
    </p:spTree>
    <p:extLst>
      <p:ext uri="{BB962C8B-B14F-4D97-AF65-F5344CB8AC3E}">
        <p14:creationId xmlns:p14="http://schemas.microsoft.com/office/powerpoint/2010/main" val="14781261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51</a:t>
            </a:fld>
            <a:endParaRPr lang="en-US"/>
          </a:p>
        </p:txBody>
      </p:sp>
    </p:spTree>
    <p:extLst>
      <p:ext uri="{BB962C8B-B14F-4D97-AF65-F5344CB8AC3E}">
        <p14:creationId xmlns:p14="http://schemas.microsoft.com/office/powerpoint/2010/main" val="391031361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52</a:t>
            </a:fld>
            <a:endParaRPr lang="en-US"/>
          </a:p>
        </p:txBody>
      </p:sp>
    </p:spTree>
    <p:extLst>
      <p:ext uri="{BB962C8B-B14F-4D97-AF65-F5344CB8AC3E}">
        <p14:creationId xmlns:p14="http://schemas.microsoft.com/office/powerpoint/2010/main" val="37285437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53</a:t>
            </a:fld>
            <a:endParaRPr lang="en-US"/>
          </a:p>
        </p:txBody>
      </p:sp>
    </p:spTree>
    <p:extLst>
      <p:ext uri="{BB962C8B-B14F-4D97-AF65-F5344CB8AC3E}">
        <p14:creationId xmlns:p14="http://schemas.microsoft.com/office/powerpoint/2010/main" val="40310826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54</a:t>
            </a:fld>
            <a:endParaRPr lang="en-US"/>
          </a:p>
        </p:txBody>
      </p:sp>
    </p:spTree>
    <p:extLst>
      <p:ext uri="{BB962C8B-B14F-4D97-AF65-F5344CB8AC3E}">
        <p14:creationId xmlns:p14="http://schemas.microsoft.com/office/powerpoint/2010/main" val="217527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C:\efgArchive\2020s\2024\R\HAVV\2024-07-13\States-Plots\</a:t>
            </a:r>
            <a:br>
              <a:rPr lang="en-US"/>
            </a:br>
            <a:r>
              <a:rPr lang="en-US"/>
              <a:t>Maryland-PercentNonMatch.png </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8</a:t>
            </a:fld>
            <a:endParaRPr lang="en-US"/>
          </a:p>
        </p:txBody>
      </p:sp>
    </p:spTree>
    <p:extLst>
      <p:ext uri="{BB962C8B-B14F-4D97-AF65-F5344CB8AC3E}">
        <p14:creationId xmlns:p14="http://schemas.microsoft.com/office/powerpoint/2010/main" val="2741495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C:\efgArchive\2020s\2024\R\HAVV\2024-07-13\States-Plots\</a:t>
            </a:r>
            <a:br>
              <a:rPr lang="en-US"/>
            </a:br>
            <a:r>
              <a:rPr lang="en-US"/>
              <a:t>Maryland-PercentMatchDeceased.png</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9</a:t>
            </a:fld>
            <a:endParaRPr lang="en-US"/>
          </a:p>
        </p:txBody>
      </p:sp>
    </p:spTree>
    <p:extLst>
      <p:ext uri="{BB962C8B-B14F-4D97-AF65-F5344CB8AC3E}">
        <p14:creationId xmlns:p14="http://schemas.microsoft.com/office/powerpoint/2010/main" val="2959466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Can quickly verify data provenance back to SSA web page:  https://www.ssa.gov/open/havv/</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C:\efgArchive\2020s\2024\R\HAVV\2024-07-13\States-Data\</a:t>
            </a:r>
            <a:br>
              <a:rPr lang="en-US"/>
            </a:br>
            <a:r>
              <a:rPr lang="en-US"/>
              <a:t>Maryland-HAVV-through-2024-07-13.xlsx</a:t>
            </a:r>
          </a:p>
        </p:txBody>
      </p:sp>
      <p:sp>
        <p:nvSpPr>
          <p:cNvPr id="4" name="Slide Number Placeholder 3"/>
          <p:cNvSpPr>
            <a:spLocks noGrp="1"/>
          </p:cNvSpPr>
          <p:nvPr>
            <p:ph type="sldNum" sz="quarter" idx="5"/>
          </p:nvPr>
        </p:nvSpPr>
        <p:spPr/>
        <p:txBody>
          <a:bodyPr/>
          <a:lstStyle/>
          <a:p>
            <a:fld id="{66A7EE91-8A5D-4DA3-B4EE-0638020CEB35}" type="slidenum">
              <a:rPr lang="en-US" smtClean="0"/>
              <a:t>10</a:t>
            </a:fld>
            <a:endParaRPr lang="en-US"/>
          </a:p>
        </p:txBody>
      </p:sp>
    </p:spTree>
    <p:extLst>
      <p:ext uri="{BB962C8B-B14F-4D97-AF65-F5344CB8AC3E}">
        <p14:creationId xmlns:p14="http://schemas.microsoft.com/office/powerpoint/2010/main" val="1245655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Timelines are NOT QUITE aligned between the three charts.  [Difficult problem to fix for now.]</a:t>
            </a:r>
          </a:p>
        </p:txBody>
      </p:sp>
      <p:sp>
        <p:nvSpPr>
          <p:cNvPr id="4" name="Slide Number Placeholder 3"/>
          <p:cNvSpPr>
            <a:spLocks noGrp="1"/>
          </p:cNvSpPr>
          <p:nvPr>
            <p:ph type="sldNum" sz="quarter" idx="5"/>
          </p:nvPr>
        </p:nvSpPr>
        <p:spPr/>
        <p:txBody>
          <a:bodyPr/>
          <a:lstStyle/>
          <a:p>
            <a:fld id="{66A7EE91-8A5D-4DA3-B4EE-0638020CEB35}" type="slidenum">
              <a:rPr lang="en-US" smtClean="0"/>
              <a:t>12</a:t>
            </a:fld>
            <a:endParaRPr lang="en-US"/>
          </a:p>
        </p:txBody>
      </p:sp>
    </p:spTree>
    <p:extLst>
      <p:ext uri="{BB962C8B-B14F-4D97-AF65-F5344CB8AC3E}">
        <p14:creationId xmlns:p14="http://schemas.microsoft.com/office/powerpoint/2010/main" val="4209382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a:t>C:\efgArchive\2020s\2024\R\HAVV\2024-07-13\States-Data\</a:t>
            </a:r>
          </a:p>
          <a:p>
            <a:r>
              <a:rPr lang="en-US"/>
              <a:t>Georgia-HAVV-through-2024-07-13.xlsx</a:t>
            </a:r>
          </a:p>
        </p:txBody>
      </p:sp>
      <p:sp>
        <p:nvSpPr>
          <p:cNvPr id="4" name="Slide Number Placeholder 3"/>
          <p:cNvSpPr>
            <a:spLocks noGrp="1"/>
          </p:cNvSpPr>
          <p:nvPr>
            <p:ph type="sldNum" sz="quarter" idx="5"/>
          </p:nvPr>
        </p:nvSpPr>
        <p:spPr/>
        <p:txBody>
          <a:bodyPr/>
          <a:lstStyle/>
          <a:p>
            <a:fld id="{66A7EE91-8A5D-4DA3-B4EE-0638020CEB35}" type="slidenum">
              <a:rPr lang="en-US" smtClean="0"/>
              <a:t>13</a:t>
            </a:fld>
            <a:endParaRPr lang="en-US"/>
          </a:p>
        </p:txBody>
      </p:sp>
    </p:spTree>
    <p:extLst>
      <p:ext uri="{BB962C8B-B14F-4D97-AF65-F5344CB8AC3E}">
        <p14:creationId xmlns:p14="http://schemas.microsoft.com/office/powerpoint/2010/main" val="3343270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80598-619D-1671-24D3-F44DBF25D9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F0782A-9091-8236-BAB7-8DDE60382E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CAC897-8248-38CD-6026-E8F4C9B4BC03}"/>
              </a:ext>
            </a:extLst>
          </p:cNvPr>
          <p:cNvSpPr>
            <a:spLocks noGrp="1"/>
          </p:cNvSpPr>
          <p:nvPr>
            <p:ph type="dt" sz="half" idx="10"/>
          </p:nvPr>
        </p:nvSpPr>
        <p:spPr/>
        <p:txBody>
          <a:bodyPr/>
          <a:lstStyle/>
          <a:p>
            <a:fld id="{096D9BF8-425E-4545-A641-71A98335B590}" type="datetime1">
              <a:rPr lang="en-US" smtClean="0"/>
              <a:t>7/30/2024</a:t>
            </a:fld>
            <a:endParaRPr lang="en-US"/>
          </a:p>
        </p:txBody>
      </p:sp>
      <p:sp>
        <p:nvSpPr>
          <p:cNvPr id="5" name="Footer Placeholder 4">
            <a:extLst>
              <a:ext uri="{FF2B5EF4-FFF2-40B4-BE49-F238E27FC236}">
                <a16:creationId xmlns:a16="http://schemas.microsoft.com/office/drawing/2014/main" id="{76C32D9A-25C1-01AB-310E-EC7CAF5ECB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E530AC-88E7-0481-1B21-1E06B346E4D4}"/>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38911221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7B6B2-868A-0D68-B93C-CDAF9F4BD1E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147912D-6975-C571-C068-C7E02F52EA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566C2A-B74B-2D4F-D56B-63E8EA014B66}"/>
              </a:ext>
            </a:extLst>
          </p:cNvPr>
          <p:cNvSpPr>
            <a:spLocks noGrp="1"/>
          </p:cNvSpPr>
          <p:nvPr>
            <p:ph type="dt" sz="half" idx="10"/>
          </p:nvPr>
        </p:nvSpPr>
        <p:spPr/>
        <p:txBody>
          <a:bodyPr/>
          <a:lstStyle/>
          <a:p>
            <a:fld id="{3C997461-1BE9-4A1C-B64A-1BBFDF11B493}" type="datetime1">
              <a:rPr lang="en-US" smtClean="0"/>
              <a:t>7/30/2024</a:t>
            </a:fld>
            <a:endParaRPr lang="en-US"/>
          </a:p>
        </p:txBody>
      </p:sp>
      <p:sp>
        <p:nvSpPr>
          <p:cNvPr id="5" name="Footer Placeholder 4">
            <a:extLst>
              <a:ext uri="{FF2B5EF4-FFF2-40B4-BE49-F238E27FC236}">
                <a16:creationId xmlns:a16="http://schemas.microsoft.com/office/drawing/2014/main" id="{EE3D410C-EE55-880D-B8B2-0755EE385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D9DA75-F4E7-16EE-7137-68FD274ECBE8}"/>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2698494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00FB5F-D2CB-0E51-DA1B-35038F5A0E6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95E6E4-5D7D-ABB7-D903-2126908429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6AF036-9914-4FCC-C9E5-0DD9092AB3CE}"/>
              </a:ext>
            </a:extLst>
          </p:cNvPr>
          <p:cNvSpPr>
            <a:spLocks noGrp="1"/>
          </p:cNvSpPr>
          <p:nvPr>
            <p:ph type="dt" sz="half" idx="10"/>
          </p:nvPr>
        </p:nvSpPr>
        <p:spPr/>
        <p:txBody>
          <a:bodyPr/>
          <a:lstStyle/>
          <a:p>
            <a:fld id="{31D86081-7A07-40DC-A64E-786DBEC28915}" type="datetime1">
              <a:rPr lang="en-US" smtClean="0"/>
              <a:t>7/30/2024</a:t>
            </a:fld>
            <a:endParaRPr lang="en-US"/>
          </a:p>
        </p:txBody>
      </p:sp>
      <p:sp>
        <p:nvSpPr>
          <p:cNvPr id="5" name="Footer Placeholder 4">
            <a:extLst>
              <a:ext uri="{FF2B5EF4-FFF2-40B4-BE49-F238E27FC236}">
                <a16:creationId xmlns:a16="http://schemas.microsoft.com/office/drawing/2014/main" id="{5D2E9FF8-1975-9509-3E74-796C66440C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997A3A-B809-7E35-C0EB-A9834E5265FA}"/>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974821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71A33-EB4D-A3E2-7591-6C0628F83D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FED421-65A3-970E-4051-E1D81AF0EF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29CD98-5ECF-8852-57AA-7819B8172EBB}"/>
              </a:ext>
            </a:extLst>
          </p:cNvPr>
          <p:cNvSpPr>
            <a:spLocks noGrp="1"/>
          </p:cNvSpPr>
          <p:nvPr>
            <p:ph type="dt" sz="half" idx="10"/>
          </p:nvPr>
        </p:nvSpPr>
        <p:spPr/>
        <p:txBody>
          <a:bodyPr/>
          <a:lstStyle/>
          <a:p>
            <a:fld id="{79533F79-1CFF-459D-B329-770517960D2D}" type="datetime1">
              <a:rPr lang="en-US" smtClean="0"/>
              <a:t>7/30/2024</a:t>
            </a:fld>
            <a:endParaRPr lang="en-US"/>
          </a:p>
        </p:txBody>
      </p:sp>
      <p:sp>
        <p:nvSpPr>
          <p:cNvPr id="5" name="Footer Placeholder 4">
            <a:extLst>
              <a:ext uri="{FF2B5EF4-FFF2-40B4-BE49-F238E27FC236}">
                <a16:creationId xmlns:a16="http://schemas.microsoft.com/office/drawing/2014/main" id="{83DDB6D0-80F0-EABD-A0AB-4D87F33DDF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10DF57-FF68-30F2-55AB-78F54DAD8C8A}"/>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473614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8A7C4-E0EE-9D44-D684-B099534564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60842CE-BB5B-6395-145A-D458074F81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328CC1-E26C-665B-5B2F-4F8922A14793}"/>
              </a:ext>
            </a:extLst>
          </p:cNvPr>
          <p:cNvSpPr>
            <a:spLocks noGrp="1"/>
          </p:cNvSpPr>
          <p:nvPr>
            <p:ph type="dt" sz="half" idx="10"/>
          </p:nvPr>
        </p:nvSpPr>
        <p:spPr/>
        <p:txBody>
          <a:bodyPr/>
          <a:lstStyle/>
          <a:p>
            <a:fld id="{DE16E346-F003-445F-A328-C7BF9F591C64}" type="datetime1">
              <a:rPr lang="en-US" smtClean="0"/>
              <a:t>7/30/2024</a:t>
            </a:fld>
            <a:endParaRPr lang="en-US"/>
          </a:p>
        </p:txBody>
      </p:sp>
      <p:sp>
        <p:nvSpPr>
          <p:cNvPr id="5" name="Footer Placeholder 4">
            <a:extLst>
              <a:ext uri="{FF2B5EF4-FFF2-40B4-BE49-F238E27FC236}">
                <a16:creationId xmlns:a16="http://schemas.microsoft.com/office/drawing/2014/main" id="{F5DC5359-1885-8EA3-6CD3-6BF0446936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51B1D2-D51D-6F72-E0C5-60AC2B6B2793}"/>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2689353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CE7D6-A01C-44A3-9980-34AA167585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1DBF95-1090-3638-8F78-2A134226F9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6F7C46-0136-E05E-865F-05FD611110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B5E645C-93AD-A5E4-5742-BDFDEA9B7EDE}"/>
              </a:ext>
            </a:extLst>
          </p:cNvPr>
          <p:cNvSpPr>
            <a:spLocks noGrp="1"/>
          </p:cNvSpPr>
          <p:nvPr>
            <p:ph type="dt" sz="half" idx="10"/>
          </p:nvPr>
        </p:nvSpPr>
        <p:spPr/>
        <p:txBody>
          <a:bodyPr/>
          <a:lstStyle/>
          <a:p>
            <a:fld id="{41B62B19-66CC-446E-856C-251D905692DC}" type="datetime1">
              <a:rPr lang="en-US" smtClean="0"/>
              <a:t>7/30/2024</a:t>
            </a:fld>
            <a:endParaRPr lang="en-US"/>
          </a:p>
        </p:txBody>
      </p:sp>
      <p:sp>
        <p:nvSpPr>
          <p:cNvPr id="6" name="Footer Placeholder 5">
            <a:extLst>
              <a:ext uri="{FF2B5EF4-FFF2-40B4-BE49-F238E27FC236}">
                <a16:creationId xmlns:a16="http://schemas.microsoft.com/office/drawing/2014/main" id="{EC2FDA98-1DD4-B1EB-3AFE-56E5FAD70D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571381-D3AE-5391-32C8-8064A3AA5CF9}"/>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334380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C7CDB-360E-2C8A-7B72-1F7B5F1049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F49F581-E9E8-A363-3EF8-A200281AFA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6EFEB6-8A21-8353-998B-DE8C36CE66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88872AA-3C09-9403-C636-57ABA0FC2D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9A70D8-FE7A-1E12-4848-81D61CF4021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BBFE356-09C9-14C4-9021-25FC4CE38082}"/>
              </a:ext>
            </a:extLst>
          </p:cNvPr>
          <p:cNvSpPr>
            <a:spLocks noGrp="1"/>
          </p:cNvSpPr>
          <p:nvPr>
            <p:ph type="dt" sz="half" idx="10"/>
          </p:nvPr>
        </p:nvSpPr>
        <p:spPr/>
        <p:txBody>
          <a:bodyPr/>
          <a:lstStyle/>
          <a:p>
            <a:fld id="{645914FA-DCF2-4476-A54A-2FF379F701F5}" type="datetime1">
              <a:rPr lang="en-US" smtClean="0"/>
              <a:t>7/30/2024</a:t>
            </a:fld>
            <a:endParaRPr lang="en-US"/>
          </a:p>
        </p:txBody>
      </p:sp>
      <p:sp>
        <p:nvSpPr>
          <p:cNvPr id="8" name="Footer Placeholder 7">
            <a:extLst>
              <a:ext uri="{FF2B5EF4-FFF2-40B4-BE49-F238E27FC236}">
                <a16:creationId xmlns:a16="http://schemas.microsoft.com/office/drawing/2014/main" id="{BD03B2CA-704E-CF83-633A-A94D0376E7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21821D2-7DF4-ECF3-6423-FB3F6912C23D}"/>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951883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C486E-3222-3054-E8CA-94408B8103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EAE19A6-BF3E-007F-9337-56F81B1E6FD3}"/>
              </a:ext>
            </a:extLst>
          </p:cNvPr>
          <p:cNvSpPr>
            <a:spLocks noGrp="1"/>
          </p:cNvSpPr>
          <p:nvPr>
            <p:ph type="dt" sz="half" idx="10"/>
          </p:nvPr>
        </p:nvSpPr>
        <p:spPr/>
        <p:txBody>
          <a:bodyPr/>
          <a:lstStyle/>
          <a:p>
            <a:fld id="{4D573976-6050-4FBB-9801-E6ECE1F86EB7}" type="datetime1">
              <a:rPr lang="en-US" smtClean="0"/>
              <a:t>7/30/2024</a:t>
            </a:fld>
            <a:endParaRPr lang="en-US"/>
          </a:p>
        </p:txBody>
      </p:sp>
      <p:sp>
        <p:nvSpPr>
          <p:cNvPr id="4" name="Footer Placeholder 3">
            <a:extLst>
              <a:ext uri="{FF2B5EF4-FFF2-40B4-BE49-F238E27FC236}">
                <a16:creationId xmlns:a16="http://schemas.microsoft.com/office/drawing/2014/main" id="{DF2E5171-81DF-571D-B16B-D61F0F34B7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208CC31-D7A1-C6F9-C2A0-50B79F745A2C}"/>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2305462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2C2B4C-2FE9-871D-91F0-0D32E9E12640}"/>
              </a:ext>
            </a:extLst>
          </p:cNvPr>
          <p:cNvSpPr>
            <a:spLocks noGrp="1"/>
          </p:cNvSpPr>
          <p:nvPr>
            <p:ph type="dt" sz="half" idx="10"/>
          </p:nvPr>
        </p:nvSpPr>
        <p:spPr/>
        <p:txBody>
          <a:bodyPr/>
          <a:lstStyle/>
          <a:p>
            <a:fld id="{4689597B-38AD-4F87-9879-1279E47DB340}" type="datetime1">
              <a:rPr lang="en-US" smtClean="0"/>
              <a:t>7/30/2024</a:t>
            </a:fld>
            <a:endParaRPr lang="en-US"/>
          </a:p>
        </p:txBody>
      </p:sp>
      <p:sp>
        <p:nvSpPr>
          <p:cNvPr id="3" name="Footer Placeholder 2">
            <a:extLst>
              <a:ext uri="{FF2B5EF4-FFF2-40B4-BE49-F238E27FC236}">
                <a16:creationId xmlns:a16="http://schemas.microsoft.com/office/drawing/2014/main" id="{306A88B3-C239-8A0E-BBF5-DE4C2DCD5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07A8FB-76AB-2A1B-2309-04F705B62564}"/>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1929023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5B153-4C34-4D49-3136-B939E5A65D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CEDBF8A-4946-D015-1EC7-2FB170562D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9F810CE-4784-C1F5-1FFF-D5CEA2C8DB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623559-01B2-77F6-D7B2-3EB213AB12FC}"/>
              </a:ext>
            </a:extLst>
          </p:cNvPr>
          <p:cNvSpPr>
            <a:spLocks noGrp="1"/>
          </p:cNvSpPr>
          <p:nvPr>
            <p:ph type="dt" sz="half" idx="10"/>
          </p:nvPr>
        </p:nvSpPr>
        <p:spPr/>
        <p:txBody>
          <a:bodyPr/>
          <a:lstStyle/>
          <a:p>
            <a:fld id="{20AC2437-6B40-40B8-8BC3-F133A93B84AE}" type="datetime1">
              <a:rPr lang="en-US" smtClean="0"/>
              <a:t>7/30/2024</a:t>
            </a:fld>
            <a:endParaRPr lang="en-US"/>
          </a:p>
        </p:txBody>
      </p:sp>
      <p:sp>
        <p:nvSpPr>
          <p:cNvPr id="6" name="Footer Placeholder 5">
            <a:extLst>
              <a:ext uri="{FF2B5EF4-FFF2-40B4-BE49-F238E27FC236}">
                <a16:creationId xmlns:a16="http://schemas.microsoft.com/office/drawing/2014/main" id="{088581EF-8F83-FA8D-23D7-67CFCD04F3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5145B3-50D8-6671-E9FB-7EFD0BCF125F}"/>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1420054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B170F-672B-1DAA-74F1-63B772EFC7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AD9F1-F5D0-369F-5824-A5BCD02E68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CED93F-D3EA-EA5B-EFA9-A27C8B7D9B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B8BBFC-06B3-47DA-B769-3B141F3BEBC2}"/>
              </a:ext>
            </a:extLst>
          </p:cNvPr>
          <p:cNvSpPr>
            <a:spLocks noGrp="1"/>
          </p:cNvSpPr>
          <p:nvPr>
            <p:ph type="dt" sz="half" idx="10"/>
          </p:nvPr>
        </p:nvSpPr>
        <p:spPr/>
        <p:txBody>
          <a:bodyPr/>
          <a:lstStyle/>
          <a:p>
            <a:fld id="{F0E0234A-EB7C-41AC-AAA7-99406732DCD9}" type="datetime1">
              <a:rPr lang="en-US" smtClean="0"/>
              <a:t>7/30/2024</a:t>
            </a:fld>
            <a:endParaRPr lang="en-US"/>
          </a:p>
        </p:txBody>
      </p:sp>
      <p:sp>
        <p:nvSpPr>
          <p:cNvPr id="6" name="Footer Placeholder 5">
            <a:extLst>
              <a:ext uri="{FF2B5EF4-FFF2-40B4-BE49-F238E27FC236}">
                <a16:creationId xmlns:a16="http://schemas.microsoft.com/office/drawing/2014/main" id="{87878FCB-CBA2-D547-6418-04A4CF0754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B1F8CB-942A-B37E-F374-A07E6F37438E}"/>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3534981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919B7B-E613-1831-29E5-99EA6316C7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06C39B-CCD6-786D-795C-8FAFFFAE0F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B02B08-3711-547B-2675-F48F9BA6AD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860390-25CD-4D51-B2F9-04DE340CE7B7}" type="datetime1">
              <a:rPr lang="en-US" smtClean="0"/>
              <a:t>7/30/2024</a:t>
            </a:fld>
            <a:endParaRPr lang="en-US"/>
          </a:p>
        </p:txBody>
      </p:sp>
      <p:sp>
        <p:nvSpPr>
          <p:cNvPr id="5" name="Footer Placeholder 4">
            <a:extLst>
              <a:ext uri="{FF2B5EF4-FFF2-40B4-BE49-F238E27FC236}">
                <a16:creationId xmlns:a16="http://schemas.microsoft.com/office/drawing/2014/main" id="{67BF5DB0-3AF3-2BF8-7B23-6EEA2B9320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4F0D6B-9138-865B-B805-5D1A3107E2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006E5C-12E9-419C-94E8-3FE945C12AF0}" type="slidenum">
              <a:rPr lang="en-US" smtClean="0"/>
              <a:t>‹#›</a:t>
            </a:fld>
            <a:endParaRPr lang="en-US"/>
          </a:p>
        </p:txBody>
      </p:sp>
    </p:spTree>
    <p:extLst>
      <p:ext uri="{BB962C8B-B14F-4D97-AF65-F5344CB8AC3E}">
        <p14:creationId xmlns:p14="http://schemas.microsoft.com/office/powerpoint/2010/main" val="14891424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3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3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3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3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68.png"/><Relationship Id="rId4" Type="http://schemas.openxmlformats.org/officeDocument/2006/relationships/image" Target="../media/image67.png"/></Relationships>
</file>

<file path=ppt/slides/_rels/slide5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71.png"/><Relationship Id="rId4" Type="http://schemas.openxmlformats.org/officeDocument/2006/relationships/image" Target="../media/image70.png"/></Relationships>
</file>

<file path=ppt/slides/_rels/slide53.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73.png"/><Relationship Id="rId7" Type="http://schemas.openxmlformats.org/officeDocument/2006/relationships/image" Target="../media/image77.png"/><Relationship Id="rId12" Type="http://schemas.openxmlformats.org/officeDocument/2006/relationships/image" Target="../media/image82.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76.png"/><Relationship Id="rId11" Type="http://schemas.openxmlformats.org/officeDocument/2006/relationships/image" Target="../media/image81.png"/><Relationship Id="rId5" Type="http://schemas.openxmlformats.org/officeDocument/2006/relationships/image" Target="../media/image75.pn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944F6-B5E5-48B1-799B-A9498CDFBAB1}"/>
              </a:ext>
            </a:extLst>
          </p:cNvPr>
          <p:cNvSpPr>
            <a:spLocks noGrp="1"/>
          </p:cNvSpPr>
          <p:nvPr>
            <p:ph type="ctrTitle"/>
          </p:nvPr>
        </p:nvSpPr>
        <p:spPr>
          <a:xfrm>
            <a:off x="986117" y="1122363"/>
            <a:ext cx="10154023" cy="2387600"/>
          </a:xfrm>
        </p:spPr>
        <p:txBody>
          <a:bodyPr/>
          <a:lstStyle/>
          <a:p>
            <a:r>
              <a:rPr lang="en-US" b="1">
                <a:solidFill>
                  <a:srgbClr val="0070C0"/>
                </a:solidFill>
              </a:rPr>
              <a:t>Help America Vote Verification: </a:t>
            </a:r>
            <a:br>
              <a:rPr lang="en-US" b="1">
                <a:solidFill>
                  <a:srgbClr val="0070C0"/>
                </a:solidFill>
              </a:rPr>
            </a:br>
            <a:r>
              <a:rPr lang="en-US" b="1">
                <a:solidFill>
                  <a:srgbClr val="0070C0"/>
                </a:solidFill>
              </a:rPr>
              <a:t>Data Issues to Explore</a:t>
            </a:r>
            <a:br>
              <a:rPr lang="en-US" b="1">
                <a:solidFill>
                  <a:srgbClr val="0070C0"/>
                </a:solidFill>
              </a:rPr>
            </a:br>
            <a:endParaRPr lang="en-US" sz="2800" b="1">
              <a:solidFill>
                <a:srgbClr val="0070C0"/>
              </a:solidFill>
            </a:endParaRPr>
          </a:p>
        </p:txBody>
      </p:sp>
      <p:sp>
        <p:nvSpPr>
          <p:cNvPr id="3" name="Subtitle 2">
            <a:extLst>
              <a:ext uri="{FF2B5EF4-FFF2-40B4-BE49-F238E27FC236}">
                <a16:creationId xmlns:a16="http://schemas.microsoft.com/office/drawing/2014/main" id="{3DA4A88C-7A2C-3E8B-10BE-383779CC4C90}"/>
              </a:ext>
            </a:extLst>
          </p:cNvPr>
          <p:cNvSpPr>
            <a:spLocks noGrp="1"/>
          </p:cNvSpPr>
          <p:nvPr>
            <p:ph type="subTitle" idx="1"/>
          </p:nvPr>
        </p:nvSpPr>
        <p:spPr/>
        <p:txBody>
          <a:bodyPr/>
          <a:lstStyle/>
          <a:p>
            <a:r>
              <a:rPr lang="en-US"/>
              <a:t>Earl F Glynn</a:t>
            </a:r>
            <a:br>
              <a:rPr lang="en-US"/>
            </a:br>
            <a:r>
              <a:rPr lang="en-US" sz="1400"/>
              <a:t>efglynn@gmail.com</a:t>
            </a:r>
            <a:br>
              <a:rPr lang="en-US" sz="1400"/>
            </a:br>
            <a:r>
              <a:rPr lang="en-US" sz="1400"/>
              <a:t>github.com/EarlGlynn/HAVV-analysis</a:t>
            </a:r>
          </a:p>
          <a:p>
            <a:r>
              <a:rPr lang="en-US" sz="1800"/>
              <a:t>2024-07-31</a:t>
            </a:r>
          </a:p>
        </p:txBody>
      </p:sp>
    </p:spTree>
    <p:extLst>
      <p:ext uri="{BB962C8B-B14F-4D97-AF65-F5344CB8AC3E}">
        <p14:creationId xmlns:p14="http://schemas.microsoft.com/office/powerpoint/2010/main" val="5010657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A3EE8-0F78-4E68-44DF-B556406FD5F9}"/>
              </a:ext>
            </a:extLst>
          </p:cNvPr>
          <p:cNvSpPr>
            <a:spLocks noGrp="1"/>
          </p:cNvSpPr>
          <p:nvPr>
            <p:ph type="title"/>
          </p:nvPr>
        </p:nvSpPr>
        <p:spPr/>
        <p:txBody>
          <a:bodyPr/>
          <a:lstStyle/>
          <a:p>
            <a:r>
              <a:rPr lang="en-US"/>
              <a:t>Example:  HAVV data corresponding to charts</a:t>
            </a:r>
          </a:p>
        </p:txBody>
      </p:sp>
      <p:sp>
        <p:nvSpPr>
          <p:cNvPr id="3" name="Content Placeholder 2">
            <a:extLst>
              <a:ext uri="{FF2B5EF4-FFF2-40B4-BE49-F238E27FC236}">
                <a16:creationId xmlns:a16="http://schemas.microsoft.com/office/drawing/2014/main" id="{530E958B-EA41-E87A-1BB0-46CABCA95C27}"/>
              </a:ext>
            </a:extLst>
          </p:cNvPr>
          <p:cNvSpPr>
            <a:spLocks noGrp="1"/>
          </p:cNvSpPr>
          <p:nvPr>
            <p:ph idx="1"/>
          </p:nvPr>
        </p:nvSpPr>
        <p:spPr>
          <a:xfrm>
            <a:off x="838200" y="1253331"/>
            <a:ext cx="11604585" cy="4351338"/>
          </a:xfrm>
        </p:spPr>
        <p:txBody>
          <a:bodyPr/>
          <a:lstStyle/>
          <a:p>
            <a:pPr marL="0" indent="0">
              <a:buNone/>
            </a:pPr>
            <a:r>
              <a:rPr lang="en-US" b="1"/>
              <a:t>Maryland-HAVV-through-2024-07-13.xlsx</a:t>
            </a:r>
            <a:endParaRPr lang="en-US"/>
          </a:p>
        </p:txBody>
      </p:sp>
      <p:sp>
        <p:nvSpPr>
          <p:cNvPr id="4" name="Slide Number Placeholder 3">
            <a:extLst>
              <a:ext uri="{FF2B5EF4-FFF2-40B4-BE49-F238E27FC236}">
                <a16:creationId xmlns:a16="http://schemas.microsoft.com/office/drawing/2014/main" id="{8596F2F6-8949-43EF-D6F1-9540BAEE38EB}"/>
              </a:ext>
            </a:extLst>
          </p:cNvPr>
          <p:cNvSpPr>
            <a:spLocks noGrp="1"/>
          </p:cNvSpPr>
          <p:nvPr>
            <p:ph type="sldNum" sz="quarter" idx="12"/>
          </p:nvPr>
        </p:nvSpPr>
        <p:spPr/>
        <p:txBody>
          <a:bodyPr/>
          <a:lstStyle/>
          <a:p>
            <a:fld id="{DE006E5C-12E9-419C-94E8-3FE945C12AF0}" type="slidenum">
              <a:rPr lang="en-US" smtClean="0"/>
              <a:t>10</a:t>
            </a:fld>
            <a:endParaRPr lang="en-US"/>
          </a:p>
        </p:txBody>
      </p:sp>
      <p:pic>
        <p:nvPicPr>
          <p:cNvPr id="6" name="Picture 5">
            <a:extLst>
              <a:ext uri="{FF2B5EF4-FFF2-40B4-BE49-F238E27FC236}">
                <a16:creationId xmlns:a16="http://schemas.microsoft.com/office/drawing/2014/main" id="{08729605-EE6C-772D-0AB7-EF36031E6285}"/>
              </a:ext>
            </a:extLst>
          </p:cNvPr>
          <p:cNvPicPr>
            <a:picLocks noChangeAspect="1"/>
          </p:cNvPicPr>
          <p:nvPr/>
        </p:nvPicPr>
        <p:blipFill>
          <a:blip r:embed="rId3"/>
          <a:stretch>
            <a:fillRect/>
          </a:stretch>
        </p:blipFill>
        <p:spPr>
          <a:xfrm>
            <a:off x="3419355" y="1672174"/>
            <a:ext cx="7634468" cy="4959338"/>
          </a:xfrm>
          <a:prstGeom prst="rect">
            <a:avLst/>
          </a:prstGeom>
        </p:spPr>
      </p:pic>
      <p:sp>
        <p:nvSpPr>
          <p:cNvPr id="7" name="TextBox 6">
            <a:extLst>
              <a:ext uri="{FF2B5EF4-FFF2-40B4-BE49-F238E27FC236}">
                <a16:creationId xmlns:a16="http://schemas.microsoft.com/office/drawing/2014/main" id="{26E905CC-198D-BC3A-B888-4CAB39D482FE}"/>
              </a:ext>
            </a:extLst>
          </p:cNvPr>
          <p:cNvSpPr txBox="1"/>
          <p:nvPr/>
        </p:nvSpPr>
        <p:spPr>
          <a:xfrm>
            <a:off x="346757" y="1706697"/>
            <a:ext cx="2719088" cy="4247317"/>
          </a:xfrm>
          <a:prstGeom prst="rect">
            <a:avLst/>
          </a:prstGeom>
          <a:noFill/>
        </p:spPr>
        <p:txBody>
          <a:bodyPr wrap="square" rtlCol="0">
            <a:spAutoFit/>
          </a:bodyPr>
          <a:lstStyle/>
          <a:p>
            <a:pPr algn="r"/>
            <a:r>
              <a:rPr lang="en-US"/>
              <a:t>Sheet column can be used</a:t>
            </a:r>
            <a:br>
              <a:rPr lang="en-US"/>
            </a:br>
            <a:r>
              <a:rPr lang="en-US"/>
              <a:t>to verify data against </a:t>
            </a:r>
            <a:br>
              <a:rPr lang="en-US"/>
            </a:br>
            <a:r>
              <a:rPr lang="en-US"/>
              <a:t>www.ssa.gov/open/havv/</a:t>
            </a:r>
          </a:p>
          <a:p>
            <a:pPr algn="r"/>
            <a:endParaRPr lang="en-US"/>
          </a:p>
          <a:p>
            <a:pPr algn="r"/>
            <a:r>
              <a:rPr lang="en-US"/>
              <a:t>Many Excel columns are hidden here.  All HAVV data are in the file.</a:t>
            </a:r>
          </a:p>
          <a:p>
            <a:pPr algn="r"/>
            <a:endParaRPr lang="en-US"/>
          </a:p>
          <a:p>
            <a:pPr algn="r"/>
            <a:r>
              <a:rPr lang="en-US"/>
              <a:t>Sheet name identifies the week ending date for when the problem happened.</a:t>
            </a:r>
          </a:p>
          <a:p>
            <a:pPr algn="r"/>
            <a:endParaRPr lang="en-US"/>
          </a:p>
          <a:p>
            <a:pPr algn="r"/>
            <a:r>
              <a:rPr lang="en-US"/>
              <a:t>But where in the state did the problem occur?</a:t>
            </a:r>
          </a:p>
        </p:txBody>
      </p:sp>
      <p:cxnSp>
        <p:nvCxnSpPr>
          <p:cNvPr id="9" name="Straight Arrow Connector 8">
            <a:extLst>
              <a:ext uri="{FF2B5EF4-FFF2-40B4-BE49-F238E27FC236}">
                <a16:creationId xmlns:a16="http://schemas.microsoft.com/office/drawing/2014/main" id="{E52BADA1-B3F7-2F60-4621-FAB2F3A51610}"/>
              </a:ext>
            </a:extLst>
          </p:cNvPr>
          <p:cNvCxnSpPr>
            <a:cxnSpLocks/>
          </p:cNvCxnSpPr>
          <p:nvPr/>
        </p:nvCxnSpPr>
        <p:spPr>
          <a:xfrm>
            <a:off x="2987715" y="1863524"/>
            <a:ext cx="539187"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4259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0FD74-F587-F582-7C6E-FF55DD9F902D}"/>
              </a:ext>
            </a:extLst>
          </p:cNvPr>
          <p:cNvSpPr>
            <a:spLocks noGrp="1"/>
          </p:cNvSpPr>
          <p:nvPr>
            <p:ph type="title"/>
          </p:nvPr>
        </p:nvSpPr>
        <p:spPr/>
        <p:txBody>
          <a:bodyPr/>
          <a:lstStyle/>
          <a:p>
            <a:r>
              <a:rPr lang="en-US" b="1">
                <a:solidFill>
                  <a:srgbClr val="0070C0"/>
                </a:solidFill>
              </a:rPr>
              <a:t>Near 100% Nonmatch Rate (Sometimes)</a:t>
            </a:r>
            <a:endParaRPr lang="en-US"/>
          </a:p>
        </p:txBody>
      </p:sp>
      <p:sp>
        <p:nvSpPr>
          <p:cNvPr id="3" name="Content Placeholder 2">
            <a:extLst>
              <a:ext uri="{FF2B5EF4-FFF2-40B4-BE49-F238E27FC236}">
                <a16:creationId xmlns:a16="http://schemas.microsoft.com/office/drawing/2014/main" id="{ACFBD3EE-C0AF-8014-CA28-8D6B137F8D69}"/>
              </a:ext>
            </a:extLst>
          </p:cNvPr>
          <p:cNvSpPr>
            <a:spLocks noGrp="1"/>
          </p:cNvSpPr>
          <p:nvPr>
            <p:ph idx="1"/>
          </p:nvPr>
        </p:nvSpPr>
        <p:spPr/>
        <p:txBody>
          <a:bodyPr/>
          <a:lstStyle/>
          <a:p>
            <a:r>
              <a:rPr lang="en-US"/>
              <a:t>Something is wrong when weekly batches of HAVV transactions are mostly rejected!</a:t>
            </a:r>
          </a:p>
          <a:p>
            <a:r>
              <a:rPr lang="en-US"/>
              <a:t>Some states occasionally show very high nonmatch rates, sometimes approaching 100% (upper limit of y-axis in plots)</a:t>
            </a:r>
          </a:p>
        </p:txBody>
      </p:sp>
      <p:sp>
        <p:nvSpPr>
          <p:cNvPr id="4" name="Slide Number Placeholder 3">
            <a:extLst>
              <a:ext uri="{FF2B5EF4-FFF2-40B4-BE49-F238E27FC236}">
                <a16:creationId xmlns:a16="http://schemas.microsoft.com/office/drawing/2014/main" id="{07F0BDFA-BFC0-852B-5CB7-1226FAAD97E4}"/>
              </a:ext>
            </a:extLst>
          </p:cNvPr>
          <p:cNvSpPr>
            <a:spLocks noGrp="1"/>
          </p:cNvSpPr>
          <p:nvPr>
            <p:ph type="sldNum" sz="quarter" idx="12"/>
          </p:nvPr>
        </p:nvSpPr>
        <p:spPr/>
        <p:txBody>
          <a:bodyPr/>
          <a:lstStyle/>
          <a:p>
            <a:fld id="{DE006E5C-12E9-419C-94E8-3FE945C12AF0}" type="slidenum">
              <a:rPr lang="en-US" smtClean="0"/>
              <a:t>11</a:t>
            </a:fld>
            <a:endParaRPr lang="en-US"/>
          </a:p>
        </p:txBody>
      </p:sp>
      <p:sp>
        <p:nvSpPr>
          <p:cNvPr id="5" name="TextBox 4">
            <a:extLst>
              <a:ext uri="{FF2B5EF4-FFF2-40B4-BE49-F238E27FC236}">
                <a16:creationId xmlns:a16="http://schemas.microsoft.com/office/drawing/2014/main" id="{28B016CD-111D-F5FA-2B22-F13D0F1F89A1}"/>
              </a:ext>
            </a:extLst>
          </p:cNvPr>
          <p:cNvSpPr txBox="1"/>
          <p:nvPr/>
        </p:nvSpPr>
        <p:spPr>
          <a:xfrm>
            <a:off x="838200" y="4993178"/>
            <a:ext cx="7780712" cy="784702"/>
          </a:xfrm>
          <a:prstGeom prst="rect">
            <a:avLst/>
          </a:prstGeom>
          <a:noFill/>
        </p:spPr>
        <p:txBody>
          <a:bodyPr wrap="square" rtlCol="0">
            <a:spAutoFit/>
          </a:bodyPr>
          <a:lstStyle/>
          <a:p>
            <a:pPr marL="0" marR="0">
              <a:lnSpc>
                <a:spcPct val="107000"/>
              </a:lnSpc>
              <a:spcBef>
                <a:spcPts val="0"/>
              </a:spcBef>
              <a:spcAft>
                <a:spcPts val="800"/>
              </a:spcAft>
            </a:pPr>
            <a:r>
              <a:rPr lang="en-US" sz="4400" b="1">
                <a:solidFill>
                  <a:srgbClr val="0070C0"/>
                </a:solidFill>
                <a:latin typeface="+mj-lt"/>
                <a:ea typeface="+mj-ea"/>
                <a:cs typeface="+mj-cs"/>
              </a:rPr>
              <a:t>CA, GA, MD, MI, NE, NV, NY, TX [8]</a:t>
            </a:r>
          </a:p>
        </p:txBody>
      </p:sp>
    </p:spTree>
    <p:extLst>
      <p:ext uri="{BB962C8B-B14F-4D97-AF65-F5344CB8AC3E}">
        <p14:creationId xmlns:p14="http://schemas.microsoft.com/office/powerpoint/2010/main" val="3794271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5EF9EEE-5EE9-D776-9ED9-8CB141BB23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California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12</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2862322"/>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Huge </a:t>
            </a:r>
            <a:r>
              <a:rPr lang="en-US" b="1" i="0">
                <a:solidFill>
                  <a:srgbClr val="0070C0"/>
                </a:solidFill>
                <a:effectLst/>
                <a:highlight>
                  <a:srgbClr val="FFFFFF"/>
                </a:highlight>
                <a:latin typeface="Spectral"/>
              </a:rPr>
              <a:t>transactions</a:t>
            </a:r>
            <a:r>
              <a:rPr lang="en-US" b="0" i="0">
                <a:solidFill>
                  <a:srgbClr val="363737"/>
                </a:solidFill>
                <a:effectLst/>
                <a:highlight>
                  <a:srgbClr val="FFFFFF"/>
                </a:highlight>
                <a:latin typeface="Spectral"/>
              </a:rPr>
              <a:t> spike in late 2020 prior to election.</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Near 100%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in 2014 and 40+%. Since then.</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Spike in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in early 2023 corresponds to high </a:t>
            </a:r>
            <a:r>
              <a:rPr lang="en-US" b="1" i="0">
                <a:solidFill>
                  <a:srgbClr val="363737"/>
                </a:solidFill>
                <a:effectLst/>
                <a:highlight>
                  <a:srgbClr val="FFFFFF"/>
                </a:highlight>
                <a:latin typeface="Spectral"/>
              </a:rPr>
              <a:t>match deceased rate</a:t>
            </a:r>
            <a:r>
              <a:rPr lang="en-US" b="0" i="0">
                <a:solidFill>
                  <a:srgbClr val="363737"/>
                </a:solidFill>
                <a:effectLst/>
                <a:highlight>
                  <a:srgbClr val="FFFFFF"/>
                </a:highlight>
                <a:latin typeface="Spectral"/>
              </a:rPr>
              <a:t>.</a:t>
            </a:r>
          </a:p>
          <a:p>
            <a:endParaRPr lang="en-US"/>
          </a:p>
        </p:txBody>
      </p:sp>
      <p:sp>
        <p:nvSpPr>
          <p:cNvPr id="8" name="Rectangle 7">
            <a:extLst>
              <a:ext uri="{FF2B5EF4-FFF2-40B4-BE49-F238E27FC236}">
                <a16:creationId xmlns:a16="http://schemas.microsoft.com/office/drawing/2014/main" id="{360B3E1E-0CC9-E55E-972E-03255CE62E57}"/>
              </a:ext>
            </a:extLst>
          </p:cNvPr>
          <p:cNvSpPr/>
          <p:nvPr/>
        </p:nvSpPr>
        <p:spPr>
          <a:xfrm>
            <a:off x="90012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D3551C0-5485-8B40-6AAE-AE99F3DB594C}"/>
              </a:ext>
            </a:extLst>
          </p:cNvPr>
          <p:cNvSpPr/>
          <p:nvPr/>
        </p:nvSpPr>
        <p:spPr>
          <a:xfrm>
            <a:off x="9936118" y="2770816"/>
            <a:ext cx="189441" cy="127065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C4264D5-623C-3C80-967C-99846042FF01}"/>
              </a:ext>
            </a:extLst>
          </p:cNvPr>
          <p:cNvSpPr/>
          <p:nvPr/>
        </p:nvSpPr>
        <p:spPr>
          <a:xfrm>
            <a:off x="9936117" y="5098913"/>
            <a:ext cx="189441" cy="1093803"/>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8A06CAE4-8024-2C06-812C-EBB2560A8F41}"/>
              </a:ext>
            </a:extLst>
          </p:cNvPr>
          <p:cNvSpPr/>
          <p:nvPr/>
        </p:nvSpPr>
        <p:spPr>
          <a:xfrm>
            <a:off x="6540312" y="2560718"/>
            <a:ext cx="56057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F248E2F-DB46-7DFF-FC65-483A2A43F8F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C0876BC2-1C11-461D-C431-42F2C5CADE52}"/>
              </a:ext>
            </a:extLst>
          </p:cNvPr>
          <p:cNvPicPr>
            <a:picLocks noChangeAspect="1"/>
          </p:cNvPicPr>
          <p:nvPr/>
        </p:nvPicPr>
        <p:blipFill>
          <a:blip r:embed="rId4"/>
          <a:stretch>
            <a:fillRect/>
          </a:stretch>
        </p:blipFill>
        <p:spPr>
          <a:xfrm>
            <a:off x="953147" y="4190298"/>
            <a:ext cx="4310445" cy="2531177"/>
          </a:xfrm>
          <a:prstGeom prst="rect">
            <a:avLst/>
          </a:prstGeom>
        </p:spPr>
      </p:pic>
      <p:sp>
        <p:nvSpPr>
          <p:cNvPr id="7" name="Rectangle 6">
            <a:extLst>
              <a:ext uri="{FF2B5EF4-FFF2-40B4-BE49-F238E27FC236}">
                <a16:creationId xmlns:a16="http://schemas.microsoft.com/office/drawing/2014/main" id="{437FE00C-D933-79DD-7355-BA07F1565DAF}"/>
              </a:ext>
            </a:extLst>
          </p:cNvPr>
          <p:cNvSpPr/>
          <p:nvPr/>
        </p:nvSpPr>
        <p:spPr>
          <a:xfrm>
            <a:off x="75385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6704C46-A028-6D45-A36B-89C3DEE7C319}"/>
              </a:ext>
            </a:extLst>
          </p:cNvPr>
          <p:cNvSpPr/>
          <p:nvPr/>
        </p:nvSpPr>
        <p:spPr>
          <a:xfrm>
            <a:off x="826689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C9F0E32-8B98-94B9-5762-0281D20CC40E}"/>
              </a:ext>
            </a:extLst>
          </p:cNvPr>
          <p:cNvSpPr/>
          <p:nvPr/>
        </p:nvSpPr>
        <p:spPr>
          <a:xfrm>
            <a:off x="9735376"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7655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Georgia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13</a:t>
            </a:fld>
            <a:endParaRPr lang="en-US"/>
          </a:p>
        </p:txBody>
      </p:sp>
      <p:pic>
        <p:nvPicPr>
          <p:cNvPr id="11" name="Picture 10">
            <a:extLst>
              <a:ext uri="{FF2B5EF4-FFF2-40B4-BE49-F238E27FC236}">
                <a16:creationId xmlns:a16="http://schemas.microsoft.com/office/drawing/2014/main" id="{2AD4D05D-183B-C744-6E87-4B743864CF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12" name="Rectangle 11">
            <a:extLst>
              <a:ext uri="{FF2B5EF4-FFF2-40B4-BE49-F238E27FC236}">
                <a16:creationId xmlns:a16="http://schemas.microsoft.com/office/drawing/2014/main" id="{E98C0B3A-7DBD-6D73-7B81-FC23FF8896F4}"/>
              </a:ext>
            </a:extLst>
          </p:cNvPr>
          <p:cNvSpPr/>
          <p:nvPr/>
        </p:nvSpPr>
        <p:spPr>
          <a:xfrm>
            <a:off x="10213383" y="2527408"/>
            <a:ext cx="3771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39C1BB4-25C5-A455-A8AD-6FD119BA58A7}"/>
              </a:ext>
            </a:extLst>
          </p:cNvPr>
          <p:cNvSpPr/>
          <p:nvPr/>
        </p:nvSpPr>
        <p:spPr>
          <a:xfrm>
            <a:off x="10042902" y="365125"/>
            <a:ext cx="54760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40AE6D6-CD7F-E7C9-E0F8-D7AF726BAF2F}"/>
              </a:ext>
            </a:extLst>
          </p:cNvPr>
          <p:cNvSpPr txBox="1"/>
          <p:nvPr/>
        </p:nvSpPr>
        <p:spPr>
          <a:xfrm>
            <a:off x="914400" y="1371600"/>
            <a:ext cx="3764604" cy="5078313"/>
          </a:xfrm>
          <a:prstGeom prst="rect">
            <a:avLst/>
          </a:prstGeom>
          <a:noFill/>
        </p:spPr>
        <p:txBody>
          <a:bodyPr wrap="square" rtlCol="0">
            <a:spAutoFit/>
          </a:bodyPr>
          <a:lstStyle/>
          <a:p>
            <a:pPr algn="l"/>
            <a:r>
              <a:rPr lang="en-US" b="1" i="0">
                <a:solidFill>
                  <a:srgbClr val="002060"/>
                </a:solidFill>
                <a:effectLst/>
                <a:highlight>
                  <a:srgbClr val="FFFFFF"/>
                </a:highlight>
                <a:latin typeface="Spectral"/>
              </a:rPr>
              <a:t>Huge anomaly in July 2019.</a:t>
            </a:r>
          </a:p>
          <a:p>
            <a:pPr algn="l"/>
            <a:endParaRPr lang="en-US" b="1">
              <a:solidFill>
                <a:srgbClr val="002060"/>
              </a:solidFill>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a:solidFill>
                <a:srgbClr val="002060"/>
              </a:solidFill>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a:solidFill>
                <a:srgbClr val="002060"/>
              </a:solidFill>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i="0">
              <a:solidFill>
                <a:srgbClr val="0070C0"/>
              </a:solidFill>
              <a:effectLst/>
              <a:highlight>
                <a:srgbClr val="FFFFFF"/>
              </a:highlight>
              <a:latin typeface="Spectral"/>
            </a:endParaRPr>
          </a:p>
          <a:p>
            <a:pPr algn="l"/>
            <a:endParaRPr lang="en-US" b="1" i="0">
              <a:solidFill>
                <a:srgbClr val="0070C0"/>
              </a:solidFill>
              <a:effectLst/>
              <a:highlight>
                <a:srgbClr val="FFFFFF"/>
              </a:highlight>
              <a:latin typeface="Spectral"/>
            </a:endParaRPr>
          </a:p>
          <a:p>
            <a:pPr algn="l"/>
            <a:r>
              <a:rPr lang="en-US" b="1" i="0">
                <a:solidFill>
                  <a:srgbClr val="0070C0"/>
                </a:solidFill>
                <a:effectLst/>
                <a:highlight>
                  <a:srgbClr val="FFFFFF"/>
                </a:highlight>
                <a:latin typeface="Spectral"/>
              </a:rPr>
              <a:t>Transactions</a:t>
            </a:r>
            <a:r>
              <a:rPr lang="en-US" b="0" i="0">
                <a:solidFill>
                  <a:srgbClr val="363737"/>
                </a:solidFill>
                <a:effectLst/>
                <a:highlight>
                  <a:srgbClr val="FFFFFF"/>
                </a:highlight>
                <a:latin typeface="Spectral"/>
              </a:rPr>
              <a:t> up in 2023.</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Typical recent </a:t>
            </a:r>
            <a:r>
              <a:rPr lang="en-US" b="1" i="0">
                <a:solidFill>
                  <a:srgbClr val="FF0000"/>
                </a:solidFill>
                <a:effectLst/>
                <a:highlight>
                  <a:srgbClr val="FFFFFF"/>
                </a:highlight>
                <a:latin typeface="Spectral"/>
              </a:rPr>
              <a:t>nonmatching rate </a:t>
            </a:r>
            <a:r>
              <a:rPr lang="en-US" b="0" i="0">
                <a:solidFill>
                  <a:srgbClr val="363737"/>
                </a:solidFill>
                <a:effectLst/>
                <a:highlight>
                  <a:srgbClr val="FFFFFF"/>
                </a:highlight>
                <a:latin typeface="Spectral"/>
              </a:rPr>
              <a:t>is 40+% after low in 2023.  </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50+% spikes in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in late 2023 and 2024.</a:t>
            </a:r>
          </a:p>
          <a:p>
            <a:endParaRPr lang="en-US"/>
          </a:p>
        </p:txBody>
      </p:sp>
      <p:sp>
        <p:nvSpPr>
          <p:cNvPr id="6" name="Rectangle 5">
            <a:extLst>
              <a:ext uri="{FF2B5EF4-FFF2-40B4-BE49-F238E27FC236}">
                <a16:creationId xmlns:a16="http://schemas.microsoft.com/office/drawing/2014/main" id="{3811515A-ED33-0B47-DF85-83151C4F1B1B}"/>
              </a:ext>
            </a:extLst>
          </p:cNvPr>
          <p:cNvSpPr/>
          <p:nvPr/>
        </p:nvSpPr>
        <p:spPr>
          <a:xfrm>
            <a:off x="8639177" y="365125"/>
            <a:ext cx="13913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C9AD4F4-C9CD-2E4A-8DC8-47A2EA693000}"/>
              </a:ext>
            </a:extLst>
          </p:cNvPr>
          <p:cNvSpPr/>
          <p:nvPr/>
        </p:nvSpPr>
        <p:spPr>
          <a:xfrm>
            <a:off x="8569612" y="2496928"/>
            <a:ext cx="139130" cy="15087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26BC828-B542-E207-4C97-61E0CFB752B5}"/>
              </a:ext>
            </a:extLst>
          </p:cNvPr>
          <p:cNvSpPr/>
          <p:nvPr/>
        </p:nvSpPr>
        <p:spPr>
          <a:xfrm>
            <a:off x="8569612" y="4682642"/>
            <a:ext cx="139130" cy="15087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4FE4936C-86C1-32BE-AFEB-8039A2AD9633}"/>
              </a:ext>
            </a:extLst>
          </p:cNvPr>
          <p:cNvGrpSpPr/>
          <p:nvPr/>
        </p:nvGrpSpPr>
        <p:grpSpPr>
          <a:xfrm>
            <a:off x="1027904" y="1694402"/>
            <a:ext cx="4337207" cy="2065336"/>
            <a:chOff x="1006319" y="3950438"/>
            <a:chExt cx="4337207" cy="2065336"/>
          </a:xfrm>
        </p:grpSpPr>
        <p:pic>
          <p:nvPicPr>
            <p:cNvPr id="10" name="Picture 9">
              <a:extLst>
                <a:ext uri="{FF2B5EF4-FFF2-40B4-BE49-F238E27FC236}">
                  <a16:creationId xmlns:a16="http://schemas.microsoft.com/office/drawing/2014/main" id="{B567CA2D-20CB-9E62-73A2-96A9E41D89AD}"/>
                </a:ext>
              </a:extLst>
            </p:cNvPr>
            <p:cNvPicPr>
              <a:picLocks noChangeAspect="1"/>
            </p:cNvPicPr>
            <p:nvPr/>
          </p:nvPicPr>
          <p:blipFill>
            <a:blip r:embed="rId4"/>
            <a:stretch>
              <a:fillRect/>
            </a:stretch>
          </p:blipFill>
          <p:spPr>
            <a:xfrm>
              <a:off x="1006319" y="3950438"/>
              <a:ext cx="4337206" cy="2065336"/>
            </a:xfrm>
            <a:prstGeom prst="rect">
              <a:avLst/>
            </a:prstGeom>
          </p:spPr>
        </p:pic>
        <p:sp>
          <p:nvSpPr>
            <p:cNvPr id="15" name="Rectangle 14">
              <a:extLst>
                <a:ext uri="{FF2B5EF4-FFF2-40B4-BE49-F238E27FC236}">
                  <a16:creationId xmlns:a16="http://schemas.microsoft.com/office/drawing/2014/main" id="{F0DFF196-FDF9-7857-50B5-349B1C956C05}"/>
                </a:ext>
              </a:extLst>
            </p:cNvPr>
            <p:cNvSpPr/>
            <p:nvPr/>
          </p:nvSpPr>
          <p:spPr>
            <a:xfrm>
              <a:off x="1006320" y="5069938"/>
              <a:ext cx="4337206" cy="34091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Oval 12">
            <a:extLst>
              <a:ext uri="{FF2B5EF4-FFF2-40B4-BE49-F238E27FC236}">
                <a16:creationId xmlns:a16="http://schemas.microsoft.com/office/drawing/2014/main" id="{4DA96CAF-B7D2-CBD2-8F6B-91DA359948F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CF6AE2E-0DBE-00BE-2BCA-F716A3CCF010}"/>
              </a:ext>
            </a:extLst>
          </p:cNvPr>
          <p:cNvSpPr txBox="1"/>
          <p:nvPr/>
        </p:nvSpPr>
        <p:spPr>
          <a:xfrm>
            <a:off x="8501003" y="-1"/>
            <a:ext cx="472440" cy="646331"/>
          </a:xfrm>
          <a:prstGeom prst="rect">
            <a:avLst/>
          </a:prstGeom>
          <a:noFill/>
        </p:spPr>
        <p:txBody>
          <a:bodyPr wrap="square" rtlCol="0">
            <a:spAutoFit/>
          </a:bodyPr>
          <a:lstStyle/>
          <a:p>
            <a:r>
              <a:rPr lang="en-US" sz="3600"/>
              <a:t>?</a:t>
            </a:r>
          </a:p>
        </p:txBody>
      </p:sp>
      <p:sp>
        <p:nvSpPr>
          <p:cNvPr id="16" name="Rectangle 15">
            <a:extLst>
              <a:ext uri="{FF2B5EF4-FFF2-40B4-BE49-F238E27FC236}">
                <a16:creationId xmlns:a16="http://schemas.microsoft.com/office/drawing/2014/main" id="{EB566CCC-3899-F190-9B4A-8DE31043341F}"/>
              </a:ext>
            </a:extLst>
          </p:cNvPr>
          <p:cNvSpPr/>
          <p:nvPr/>
        </p:nvSpPr>
        <p:spPr>
          <a:xfrm>
            <a:off x="8911398" y="356616"/>
            <a:ext cx="35490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DAA4305-6A87-F06B-00E1-3A3AF54D5B56}"/>
              </a:ext>
            </a:extLst>
          </p:cNvPr>
          <p:cNvSpPr/>
          <p:nvPr/>
        </p:nvSpPr>
        <p:spPr>
          <a:xfrm>
            <a:off x="7426358" y="356775"/>
            <a:ext cx="35333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4945A6C-299C-7251-9ACE-C76523CC2A8C}"/>
              </a:ext>
            </a:extLst>
          </p:cNvPr>
          <p:cNvSpPr/>
          <p:nvPr/>
        </p:nvSpPr>
        <p:spPr>
          <a:xfrm>
            <a:off x="823641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07948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Maryland</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14</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4564856" cy="5078313"/>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What explains the pattern changes in</a:t>
            </a:r>
            <a:r>
              <a:rPr lang="en-US">
                <a:solidFill>
                  <a:srgbClr val="363737"/>
                </a:solidFill>
                <a:highlight>
                  <a:srgbClr val="FFFFFF"/>
                </a:highlight>
                <a:latin typeface="Spectral"/>
              </a:rPr>
              <a:t> </a:t>
            </a:r>
            <a:r>
              <a:rPr lang="en-US">
                <a:solidFill>
                  <a:srgbClr val="0070C0"/>
                </a:solidFill>
                <a:highlight>
                  <a:srgbClr val="FFFFFF"/>
                </a:highlight>
                <a:latin typeface="Spectral"/>
              </a:rPr>
              <a:t>transactions </a:t>
            </a:r>
            <a:r>
              <a:rPr lang="en-US" b="0" i="0">
                <a:solidFill>
                  <a:srgbClr val="363737"/>
                </a:solidFill>
                <a:effectLst/>
                <a:highlight>
                  <a:srgbClr val="FFFFFF"/>
                </a:highlight>
                <a:latin typeface="Spectral"/>
              </a:rPr>
              <a:t>in Maryland starting in early 2022?</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Why is the </a:t>
            </a:r>
            <a:r>
              <a:rPr lang="en-US" b="0" i="0">
                <a:solidFill>
                  <a:srgbClr val="FF0000"/>
                </a:solidFill>
                <a:effectLst/>
                <a:highlight>
                  <a:srgbClr val="FFFFFF"/>
                </a:highlight>
                <a:latin typeface="Spectral"/>
              </a:rPr>
              <a:t>nonmatching rate </a:t>
            </a:r>
            <a:r>
              <a:rPr lang="en-US" b="0" i="0">
                <a:solidFill>
                  <a:srgbClr val="363737"/>
                </a:solidFill>
                <a:effectLst/>
                <a:highlight>
                  <a:srgbClr val="FFFFFF"/>
                </a:highlight>
                <a:latin typeface="Spectral"/>
              </a:rPr>
              <a:t>setting new records in 2022-2024? This rate  is often over 75% and sometimes approaches 100%.</a:t>
            </a: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Why did the </a:t>
            </a:r>
            <a:r>
              <a:rPr lang="en-US" b="1" i="0">
                <a:solidFill>
                  <a:srgbClr val="363737"/>
                </a:solidFill>
                <a:effectLst/>
                <a:highlight>
                  <a:srgbClr val="FFFFFF"/>
                </a:highlight>
                <a:latin typeface="Spectral"/>
              </a:rPr>
              <a:t>deceased match rates </a:t>
            </a:r>
            <a:r>
              <a:rPr lang="en-US" b="0" i="0">
                <a:solidFill>
                  <a:srgbClr val="363737"/>
                </a:solidFill>
                <a:effectLst/>
                <a:highlight>
                  <a:srgbClr val="FFFFFF"/>
                </a:highlight>
                <a:latin typeface="Spectral"/>
              </a:rPr>
              <a:t>set a new record in mid-2022?</a:t>
            </a:r>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905380" y="6469379"/>
            <a:ext cx="4971041" cy="307777"/>
          </a:xfrm>
          <a:prstGeom prst="rect">
            <a:avLst/>
          </a:prstGeom>
          <a:noFill/>
        </p:spPr>
        <p:txBody>
          <a:bodyPr wrap="none" rtlCol="0">
            <a:spAutoFit/>
          </a:bodyPr>
          <a:lstStyle/>
          <a:p>
            <a:r>
              <a:rPr lang="en-US" sz="1400"/>
              <a:t>watchdoglab.substack.com/p/questions-about-help-america-vote</a:t>
            </a:r>
          </a:p>
        </p:txBody>
      </p:sp>
      <p:pic>
        <p:nvPicPr>
          <p:cNvPr id="3" name="Picture 2">
            <a:extLst>
              <a:ext uri="{FF2B5EF4-FFF2-40B4-BE49-F238E27FC236}">
                <a16:creationId xmlns:a16="http://schemas.microsoft.com/office/drawing/2014/main" id="{0FFDC5C1-09F8-6F4D-2AB9-030FF76D39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7" name="Rectangle 6">
            <a:extLst>
              <a:ext uri="{FF2B5EF4-FFF2-40B4-BE49-F238E27FC236}">
                <a16:creationId xmlns:a16="http://schemas.microsoft.com/office/drawing/2014/main" id="{5FD5F01A-D1C2-B205-E4DE-2CCF7A9FD896}"/>
              </a:ext>
            </a:extLst>
          </p:cNvPr>
          <p:cNvSpPr/>
          <p:nvPr/>
        </p:nvSpPr>
        <p:spPr>
          <a:xfrm>
            <a:off x="9584379" y="363100"/>
            <a:ext cx="1041785"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8F4363A-848F-0D02-210B-23F2974CA90C}"/>
              </a:ext>
            </a:extLst>
          </p:cNvPr>
          <p:cNvSpPr/>
          <p:nvPr/>
        </p:nvSpPr>
        <p:spPr>
          <a:xfrm>
            <a:off x="9539554" y="2521670"/>
            <a:ext cx="1041785"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9707DE8-FF6D-F541-F692-86DB8BAC037A}"/>
              </a:ext>
            </a:extLst>
          </p:cNvPr>
          <p:cNvSpPr/>
          <p:nvPr/>
        </p:nvSpPr>
        <p:spPr>
          <a:xfrm>
            <a:off x="9652000" y="4662075"/>
            <a:ext cx="41835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504699B-4DC6-C2AA-DF3E-1B4D21E193B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C2C6873B-78EA-B4A9-BA4D-F40EDAFFBB2C}"/>
              </a:ext>
            </a:extLst>
          </p:cNvPr>
          <p:cNvGrpSpPr/>
          <p:nvPr/>
        </p:nvGrpSpPr>
        <p:grpSpPr>
          <a:xfrm>
            <a:off x="1043203" y="3406146"/>
            <a:ext cx="3094687" cy="2203547"/>
            <a:chOff x="1005825" y="4233921"/>
            <a:chExt cx="3094687" cy="2203547"/>
          </a:xfrm>
        </p:grpSpPr>
        <p:pic>
          <p:nvPicPr>
            <p:cNvPr id="12" name="Picture 11">
              <a:extLst>
                <a:ext uri="{FF2B5EF4-FFF2-40B4-BE49-F238E27FC236}">
                  <a16:creationId xmlns:a16="http://schemas.microsoft.com/office/drawing/2014/main" id="{17156403-8D69-ABE6-1372-8241CE4141DD}"/>
                </a:ext>
              </a:extLst>
            </p:cNvPr>
            <p:cNvPicPr>
              <a:picLocks noChangeAspect="1"/>
            </p:cNvPicPr>
            <p:nvPr/>
          </p:nvPicPr>
          <p:blipFill>
            <a:blip r:embed="rId4"/>
            <a:stretch>
              <a:fillRect/>
            </a:stretch>
          </p:blipFill>
          <p:spPr>
            <a:xfrm>
              <a:off x="1005825" y="4233921"/>
              <a:ext cx="3094687" cy="2203547"/>
            </a:xfrm>
            <a:prstGeom prst="rect">
              <a:avLst/>
            </a:prstGeom>
          </p:spPr>
        </p:pic>
        <p:sp>
          <p:nvSpPr>
            <p:cNvPr id="13" name="Rectangle 12">
              <a:extLst>
                <a:ext uri="{FF2B5EF4-FFF2-40B4-BE49-F238E27FC236}">
                  <a16:creationId xmlns:a16="http://schemas.microsoft.com/office/drawing/2014/main" id="{FB548073-5CB2-9DBF-044F-CCFAE5A74018}"/>
                </a:ext>
              </a:extLst>
            </p:cNvPr>
            <p:cNvSpPr/>
            <p:nvPr/>
          </p:nvSpPr>
          <p:spPr>
            <a:xfrm>
              <a:off x="1005825" y="4890979"/>
              <a:ext cx="2351739" cy="76687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2CD4BC5-3717-ABD0-AF02-2C799EDCE5F6}"/>
              </a:ext>
            </a:extLst>
          </p:cNvPr>
          <p:cNvSpPr/>
          <p:nvPr/>
        </p:nvSpPr>
        <p:spPr>
          <a:xfrm>
            <a:off x="8911398" y="356616"/>
            <a:ext cx="35490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00A8F4B-C9FD-AAA0-1D8B-6D94F05C97E3}"/>
              </a:ext>
            </a:extLst>
          </p:cNvPr>
          <p:cNvSpPr/>
          <p:nvPr/>
        </p:nvSpPr>
        <p:spPr>
          <a:xfrm>
            <a:off x="7426358" y="356775"/>
            <a:ext cx="35333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363B60C-CC9E-63D4-2863-AEE809B4D39B}"/>
              </a:ext>
            </a:extLst>
          </p:cNvPr>
          <p:cNvSpPr/>
          <p:nvPr/>
        </p:nvSpPr>
        <p:spPr>
          <a:xfrm>
            <a:off x="823641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2726205-3F9D-DE42-BEE2-4B93C235B67E}"/>
              </a:ext>
            </a:extLst>
          </p:cNvPr>
          <p:cNvSpPr/>
          <p:nvPr/>
        </p:nvSpPr>
        <p:spPr>
          <a:xfrm>
            <a:off x="6758999"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50068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F6F9BA6-FED7-5949-4E3C-8A83EDEC03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Michigan</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15</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20032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Michigan’s </a:t>
            </a:r>
            <a:r>
              <a:rPr lang="en-US" b="0" i="0">
                <a:solidFill>
                  <a:srgbClr val="FF0000"/>
                </a:solidFill>
                <a:effectLst/>
                <a:highlight>
                  <a:srgbClr val="FFFFFF"/>
                </a:highlight>
                <a:latin typeface="Spectral"/>
              </a:rPr>
              <a:t>nonmatching rate </a:t>
            </a:r>
            <a:r>
              <a:rPr lang="en-US" b="0" i="0">
                <a:solidFill>
                  <a:srgbClr val="363737"/>
                </a:solidFill>
                <a:effectLst/>
                <a:highlight>
                  <a:srgbClr val="FFFFFF"/>
                </a:highlight>
                <a:latin typeface="Spectral"/>
              </a:rPr>
              <a:t>was somewhat stable from 2016-2021,  but is now more </a:t>
            </a:r>
            <a:r>
              <a:rPr lang="en-US">
                <a:solidFill>
                  <a:srgbClr val="363737"/>
                </a:solidFill>
                <a:highlight>
                  <a:srgbClr val="FFFFFF"/>
                </a:highlight>
                <a:latin typeface="Spectral"/>
              </a:rPr>
              <a:t>variable and trending toward 50%.</a:t>
            </a:r>
            <a:endParaRPr lang="en-US" b="0" i="0">
              <a:solidFill>
                <a:srgbClr val="363737"/>
              </a:solidFill>
              <a:effectLst/>
              <a:highlight>
                <a:srgbClr val="FFFFFF"/>
              </a:highlight>
              <a:latin typeface="Spectral"/>
            </a:endParaRPr>
          </a:p>
        </p:txBody>
      </p:sp>
      <p:cxnSp>
        <p:nvCxnSpPr>
          <p:cNvPr id="3" name="Straight Connector 2">
            <a:extLst>
              <a:ext uri="{FF2B5EF4-FFF2-40B4-BE49-F238E27FC236}">
                <a16:creationId xmlns:a16="http://schemas.microsoft.com/office/drawing/2014/main" id="{8133329C-77B0-5CC3-0E0E-2D6473E3D566}"/>
              </a:ext>
            </a:extLst>
          </p:cNvPr>
          <p:cNvCxnSpPr>
            <a:cxnSpLocks/>
          </p:cNvCxnSpPr>
          <p:nvPr/>
        </p:nvCxnSpPr>
        <p:spPr>
          <a:xfrm>
            <a:off x="7258050" y="3702171"/>
            <a:ext cx="2499408" cy="0"/>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CB9B881-CCF1-CFA0-E3D8-597DC25FA016}"/>
              </a:ext>
            </a:extLst>
          </p:cNvPr>
          <p:cNvCxnSpPr>
            <a:cxnSpLocks/>
          </p:cNvCxnSpPr>
          <p:nvPr/>
        </p:nvCxnSpPr>
        <p:spPr>
          <a:xfrm flipV="1">
            <a:off x="9580081" y="3406146"/>
            <a:ext cx="1042978" cy="29602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551A109D-DD55-18EB-CB67-8EE6DA522270}"/>
              </a:ext>
            </a:extLst>
          </p:cNvPr>
          <p:cNvSpPr/>
          <p:nvPr/>
        </p:nvSpPr>
        <p:spPr>
          <a:xfrm>
            <a:off x="9664862" y="2534977"/>
            <a:ext cx="104297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99F7E3E-4F91-7937-DC01-03BEA32B0252}"/>
              </a:ext>
            </a:extLst>
          </p:cNvPr>
          <p:cNvSpPr/>
          <p:nvPr/>
        </p:nvSpPr>
        <p:spPr>
          <a:xfrm>
            <a:off x="9115425" y="2557362"/>
            <a:ext cx="20559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5A8D532-683F-73A9-3D97-D4DAC37D3CB1}"/>
              </a:ext>
            </a:extLst>
          </p:cNvPr>
          <p:cNvSpPr/>
          <p:nvPr/>
        </p:nvSpPr>
        <p:spPr>
          <a:xfrm>
            <a:off x="9219435" y="4657769"/>
            <a:ext cx="8478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BC5FF53D-407C-F965-AB03-774446D1BE6D}"/>
              </a:ext>
            </a:extLst>
          </p:cNvPr>
          <p:cNvPicPr>
            <a:picLocks noChangeAspect="1"/>
          </p:cNvPicPr>
          <p:nvPr/>
        </p:nvPicPr>
        <p:blipFill>
          <a:blip r:embed="rId4"/>
          <a:stretch>
            <a:fillRect/>
          </a:stretch>
        </p:blipFill>
        <p:spPr>
          <a:xfrm>
            <a:off x="976215" y="2557362"/>
            <a:ext cx="3510059" cy="4148805"/>
          </a:xfrm>
          <a:prstGeom prst="rect">
            <a:avLst/>
          </a:prstGeom>
        </p:spPr>
      </p:pic>
      <p:sp>
        <p:nvSpPr>
          <p:cNvPr id="22" name="Rectangle 21">
            <a:extLst>
              <a:ext uri="{FF2B5EF4-FFF2-40B4-BE49-F238E27FC236}">
                <a16:creationId xmlns:a16="http://schemas.microsoft.com/office/drawing/2014/main" id="{C9A5AA9C-6605-43EA-A07B-05F8EC89CEAD}"/>
              </a:ext>
            </a:extLst>
          </p:cNvPr>
          <p:cNvSpPr/>
          <p:nvPr/>
        </p:nvSpPr>
        <p:spPr>
          <a:xfrm>
            <a:off x="990734" y="3295550"/>
            <a:ext cx="3495540" cy="15734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D42E30E-C316-D16E-D591-6FF069B715D5}"/>
              </a:ext>
            </a:extLst>
          </p:cNvPr>
          <p:cNvSpPr/>
          <p:nvPr/>
        </p:nvSpPr>
        <p:spPr>
          <a:xfrm>
            <a:off x="976215" y="5926831"/>
            <a:ext cx="3568257" cy="15734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33FCB2AA-9130-E528-4B4E-5EF1C3D5A2CC}"/>
              </a:ext>
            </a:extLst>
          </p:cNvPr>
          <p:cNvSpPr txBox="1"/>
          <p:nvPr/>
        </p:nvSpPr>
        <p:spPr>
          <a:xfrm rot="18434589">
            <a:off x="2135981" y="4473101"/>
            <a:ext cx="1055097" cy="369332"/>
          </a:xfrm>
          <a:prstGeom prst="rect">
            <a:avLst/>
          </a:prstGeom>
          <a:noFill/>
        </p:spPr>
        <p:txBody>
          <a:bodyPr wrap="none" rtlCol="0">
            <a:spAutoFit/>
          </a:bodyPr>
          <a:lstStyle/>
          <a:p>
            <a:r>
              <a:rPr lang="en-US"/>
              <a:t>Small “n”</a:t>
            </a:r>
          </a:p>
        </p:txBody>
      </p:sp>
      <p:sp>
        <p:nvSpPr>
          <p:cNvPr id="7" name="Oval 6">
            <a:extLst>
              <a:ext uri="{FF2B5EF4-FFF2-40B4-BE49-F238E27FC236}">
                <a16:creationId xmlns:a16="http://schemas.microsoft.com/office/drawing/2014/main" id="{D7CDBBAA-5143-727D-5587-E452BB87C136}"/>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07EDAA5-4A70-51F2-566B-F2A5D09F3FE3}"/>
              </a:ext>
            </a:extLst>
          </p:cNvPr>
          <p:cNvSpPr/>
          <p:nvPr/>
        </p:nvSpPr>
        <p:spPr>
          <a:xfrm>
            <a:off x="8891208" y="356616"/>
            <a:ext cx="35333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025B9B7-83B4-8327-F9EA-FB8A5C2DE2E1}"/>
              </a:ext>
            </a:extLst>
          </p:cNvPr>
          <p:cNvSpPr/>
          <p:nvPr/>
        </p:nvSpPr>
        <p:spPr>
          <a:xfrm>
            <a:off x="7388258" y="356775"/>
            <a:ext cx="35333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927F3D-3C17-77FF-58C5-DAC096A61967}"/>
              </a:ext>
            </a:extLst>
          </p:cNvPr>
          <p:cNvSpPr/>
          <p:nvPr/>
        </p:nvSpPr>
        <p:spPr>
          <a:xfrm>
            <a:off x="821355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E7BF97-05A1-0224-D039-A1F42C1873BE}"/>
              </a:ext>
            </a:extLst>
          </p:cNvPr>
          <p:cNvSpPr/>
          <p:nvPr/>
        </p:nvSpPr>
        <p:spPr>
          <a:xfrm>
            <a:off x="9641894" y="386763"/>
            <a:ext cx="35333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82B297E8-E9FF-A98C-62FB-A26E02A06E3F}"/>
              </a:ext>
            </a:extLst>
          </p:cNvPr>
          <p:cNvCxnSpPr>
            <a:cxnSpLocks/>
          </p:cNvCxnSpPr>
          <p:nvPr/>
        </p:nvCxnSpPr>
        <p:spPr>
          <a:xfrm flipV="1">
            <a:off x="11277600" y="1272746"/>
            <a:ext cx="0" cy="417942"/>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A471FF9-B184-A8A9-3B9B-807FAA30616A}"/>
              </a:ext>
            </a:extLst>
          </p:cNvPr>
          <p:cNvSpPr txBox="1"/>
          <p:nvPr/>
        </p:nvSpPr>
        <p:spPr>
          <a:xfrm>
            <a:off x="10995670" y="933617"/>
            <a:ext cx="851515" cy="369332"/>
          </a:xfrm>
          <a:prstGeom prst="rect">
            <a:avLst/>
          </a:prstGeom>
          <a:noFill/>
        </p:spPr>
        <p:txBody>
          <a:bodyPr wrap="none" rtlCol="0">
            <a:spAutoFit/>
          </a:bodyPr>
          <a:lstStyle/>
          <a:p>
            <a:r>
              <a:rPr lang="en-US"/>
              <a:t>June20</a:t>
            </a:r>
          </a:p>
        </p:txBody>
      </p:sp>
    </p:spTree>
    <p:extLst>
      <p:ext uri="{BB962C8B-B14F-4D97-AF65-F5344CB8AC3E}">
        <p14:creationId xmlns:p14="http://schemas.microsoft.com/office/powerpoint/2010/main" val="10957042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Nebraska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16</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477328"/>
          </a:xfrm>
          <a:prstGeom prst="rect">
            <a:avLst/>
          </a:prstGeom>
          <a:noFill/>
        </p:spPr>
        <p:txBody>
          <a:bodyPr wrap="square" rtlCol="0">
            <a:spAutoFit/>
          </a:bodyPr>
          <a:lstStyle/>
          <a:p>
            <a:pPr algn="l"/>
            <a:r>
              <a:rPr lang="en-US" b="0" i="0">
                <a:solidFill>
                  <a:srgbClr val="FF0000"/>
                </a:solidFill>
                <a:effectLst/>
                <a:highlight>
                  <a:srgbClr val="FFFFFF"/>
                </a:highlight>
                <a:latin typeface="Spectral"/>
              </a:rPr>
              <a:t>Nonmatching rate </a:t>
            </a:r>
            <a:r>
              <a:rPr lang="en-US" b="0" i="0">
                <a:solidFill>
                  <a:srgbClr val="363737"/>
                </a:solidFill>
                <a:effectLst/>
                <a:highlight>
                  <a:srgbClr val="FFFFFF"/>
                </a:highlight>
                <a:latin typeface="Spectral"/>
              </a:rPr>
              <a:t>has spiked over 50% three times this year.</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Percent </a:t>
            </a:r>
            <a:r>
              <a:rPr lang="en-US" b="1" i="0">
                <a:solidFill>
                  <a:srgbClr val="363737"/>
                </a:solidFill>
                <a:effectLst/>
                <a:highlight>
                  <a:srgbClr val="FFFFFF"/>
                </a:highlight>
                <a:latin typeface="Spectral"/>
              </a:rPr>
              <a:t>deceased rate </a:t>
            </a:r>
            <a:r>
              <a:rPr lang="en-US" b="0" i="0">
                <a:solidFill>
                  <a:srgbClr val="363737"/>
                </a:solidFill>
                <a:effectLst/>
                <a:highlight>
                  <a:srgbClr val="FFFFFF"/>
                </a:highlight>
                <a:latin typeface="Spectral"/>
              </a:rPr>
              <a:t>over 21% in week ending June 15, 2024</a:t>
            </a:r>
            <a:endParaRPr lang="en-US"/>
          </a:p>
        </p:txBody>
      </p:sp>
      <p:pic>
        <p:nvPicPr>
          <p:cNvPr id="7" name="Picture 6">
            <a:extLst>
              <a:ext uri="{FF2B5EF4-FFF2-40B4-BE49-F238E27FC236}">
                <a16:creationId xmlns:a16="http://schemas.microsoft.com/office/drawing/2014/main" id="{5497C407-B874-DA56-F8D6-E200E694FF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1"/>
            <a:ext cx="5052070" cy="6537973"/>
          </a:xfrm>
          <a:prstGeom prst="rect">
            <a:avLst/>
          </a:prstGeom>
        </p:spPr>
      </p:pic>
      <p:sp>
        <p:nvSpPr>
          <p:cNvPr id="8" name="Rectangle 7">
            <a:extLst>
              <a:ext uri="{FF2B5EF4-FFF2-40B4-BE49-F238E27FC236}">
                <a16:creationId xmlns:a16="http://schemas.microsoft.com/office/drawing/2014/main" id="{C98648DF-9F04-C9A2-98BD-3D5BFCAE1342}"/>
              </a:ext>
            </a:extLst>
          </p:cNvPr>
          <p:cNvSpPr/>
          <p:nvPr/>
        </p:nvSpPr>
        <p:spPr>
          <a:xfrm>
            <a:off x="10354130" y="2521715"/>
            <a:ext cx="282874"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E08857E-E3F5-6017-A49C-694C64892890}"/>
              </a:ext>
            </a:extLst>
          </p:cNvPr>
          <p:cNvSpPr/>
          <p:nvPr/>
        </p:nvSpPr>
        <p:spPr>
          <a:xfrm>
            <a:off x="10487188" y="4643215"/>
            <a:ext cx="1498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7B9285F-EC9C-8A59-DAEB-559F07682109}"/>
              </a:ext>
            </a:extLst>
          </p:cNvPr>
          <p:cNvSpPr txBox="1"/>
          <p:nvPr/>
        </p:nvSpPr>
        <p:spPr>
          <a:xfrm>
            <a:off x="7996479" y="4689067"/>
            <a:ext cx="1055097" cy="646331"/>
          </a:xfrm>
          <a:prstGeom prst="rect">
            <a:avLst/>
          </a:prstGeom>
          <a:noFill/>
        </p:spPr>
        <p:txBody>
          <a:bodyPr wrap="none" rtlCol="0">
            <a:spAutoFit/>
          </a:bodyPr>
          <a:lstStyle/>
          <a:p>
            <a:r>
              <a:rPr lang="en-US"/>
              <a:t>Small “n”</a:t>
            </a:r>
            <a:br>
              <a:rPr lang="en-US"/>
            </a:br>
            <a:r>
              <a:rPr lang="en-US"/>
              <a:t>2 out 2</a:t>
            </a:r>
          </a:p>
        </p:txBody>
      </p:sp>
      <p:pic>
        <p:nvPicPr>
          <p:cNvPr id="12" name="Picture 11">
            <a:extLst>
              <a:ext uri="{FF2B5EF4-FFF2-40B4-BE49-F238E27FC236}">
                <a16:creationId xmlns:a16="http://schemas.microsoft.com/office/drawing/2014/main" id="{7C869338-A8CA-CA5D-0D1F-014587971720}"/>
              </a:ext>
            </a:extLst>
          </p:cNvPr>
          <p:cNvPicPr>
            <a:picLocks noChangeAspect="1"/>
          </p:cNvPicPr>
          <p:nvPr/>
        </p:nvPicPr>
        <p:blipFill>
          <a:blip r:embed="rId4"/>
          <a:stretch>
            <a:fillRect/>
          </a:stretch>
        </p:blipFill>
        <p:spPr>
          <a:xfrm>
            <a:off x="511482" y="3125926"/>
            <a:ext cx="4281974" cy="1791370"/>
          </a:xfrm>
          <a:prstGeom prst="rect">
            <a:avLst/>
          </a:prstGeom>
        </p:spPr>
      </p:pic>
      <p:sp>
        <p:nvSpPr>
          <p:cNvPr id="13" name="Rectangle 12">
            <a:extLst>
              <a:ext uri="{FF2B5EF4-FFF2-40B4-BE49-F238E27FC236}">
                <a16:creationId xmlns:a16="http://schemas.microsoft.com/office/drawing/2014/main" id="{C19D7DD8-C0B8-C563-CBAB-3650721E9E94}"/>
              </a:ext>
            </a:extLst>
          </p:cNvPr>
          <p:cNvSpPr/>
          <p:nvPr/>
        </p:nvSpPr>
        <p:spPr>
          <a:xfrm>
            <a:off x="511483" y="3510758"/>
            <a:ext cx="3389006" cy="785744"/>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0D744EE-1AC0-3ECC-C665-854A4E146D9E}"/>
              </a:ext>
            </a:extLst>
          </p:cNvPr>
          <p:cNvSpPr/>
          <p:nvPr/>
        </p:nvSpPr>
        <p:spPr>
          <a:xfrm>
            <a:off x="511481" y="4429125"/>
            <a:ext cx="3369469" cy="48817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56E8F1B1-8CEA-1DFC-DDF7-690B6E546333}"/>
              </a:ext>
            </a:extLst>
          </p:cNvPr>
          <p:cNvPicPr>
            <a:picLocks noChangeAspect="1"/>
          </p:cNvPicPr>
          <p:nvPr/>
        </p:nvPicPr>
        <p:blipFill>
          <a:blip r:embed="rId5"/>
          <a:stretch>
            <a:fillRect/>
          </a:stretch>
        </p:blipFill>
        <p:spPr>
          <a:xfrm>
            <a:off x="511482" y="5195189"/>
            <a:ext cx="4449443" cy="1420649"/>
          </a:xfrm>
          <a:prstGeom prst="rect">
            <a:avLst/>
          </a:prstGeom>
        </p:spPr>
      </p:pic>
      <p:sp>
        <p:nvSpPr>
          <p:cNvPr id="17" name="Rectangle 16">
            <a:extLst>
              <a:ext uri="{FF2B5EF4-FFF2-40B4-BE49-F238E27FC236}">
                <a16:creationId xmlns:a16="http://schemas.microsoft.com/office/drawing/2014/main" id="{C4C52DD0-14BA-F945-979F-73FEB0025D3F}"/>
              </a:ext>
            </a:extLst>
          </p:cNvPr>
          <p:cNvSpPr/>
          <p:nvPr/>
        </p:nvSpPr>
        <p:spPr>
          <a:xfrm>
            <a:off x="531020" y="5581363"/>
            <a:ext cx="4429905" cy="1049064"/>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892AD9D-366E-6EC4-0C67-2C1C2EF0AC9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80358EF-040F-2F5F-3644-134F0BB9A31D}"/>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4635D52-BD02-9C2E-B0D9-20841418A245}"/>
              </a:ext>
            </a:extLst>
          </p:cNvPr>
          <p:cNvSpPr/>
          <p:nvPr/>
        </p:nvSpPr>
        <p:spPr>
          <a:xfrm>
            <a:off x="7454760"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710BD73-C857-84DD-313C-C12B4AF62D2D}"/>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DCB89C1-61F6-D9DF-B5FE-1C39E52A832E}"/>
              </a:ext>
            </a:extLst>
          </p:cNvPr>
          <p:cNvSpPr/>
          <p:nvPr/>
        </p:nvSpPr>
        <p:spPr>
          <a:xfrm>
            <a:off x="9699108"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70564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Nevada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17</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41632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Something is wrong in Nevada.</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The </a:t>
            </a:r>
            <a:r>
              <a:rPr lang="en-US">
                <a:solidFill>
                  <a:srgbClr val="FF0000"/>
                </a:solidFill>
                <a:highlight>
                  <a:srgbClr val="FFFFFF"/>
                </a:highlight>
                <a:latin typeface="Spectral"/>
              </a:rPr>
              <a:t>nonmatching rate </a:t>
            </a:r>
            <a:r>
              <a:rPr lang="en-US">
                <a:solidFill>
                  <a:srgbClr val="363737"/>
                </a:solidFill>
                <a:highlight>
                  <a:srgbClr val="FFFFFF"/>
                </a:highlight>
                <a:latin typeface="Spectral"/>
              </a:rPr>
              <a:t>has often been consistently above 50% since 2014. </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In the week ending July 13, 2024 there were </a:t>
            </a:r>
            <a:r>
              <a:rPr lang="en-US">
                <a:solidFill>
                  <a:srgbClr val="0070C0"/>
                </a:solidFill>
                <a:highlight>
                  <a:srgbClr val="FFFFFF"/>
                </a:highlight>
                <a:latin typeface="Spectral"/>
              </a:rPr>
              <a:t>37,181 transactions </a:t>
            </a:r>
            <a:r>
              <a:rPr lang="en-US">
                <a:solidFill>
                  <a:srgbClr val="363737"/>
                </a:solidFill>
                <a:highlight>
                  <a:srgbClr val="FFFFFF"/>
                </a:highlight>
                <a:latin typeface="Spectral"/>
              </a:rPr>
              <a:t>and </a:t>
            </a:r>
            <a:r>
              <a:rPr lang="en-US">
                <a:solidFill>
                  <a:srgbClr val="FF0000"/>
                </a:solidFill>
                <a:highlight>
                  <a:srgbClr val="FFFFFF"/>
                </a:highlight>
                <a:latin typeface="Spectral"/>
              </a:rPr>
              <a:t>36,600 nonmatches</a:t>
            </a:r>
            <a:r>
              <a:rPr lang="en-US">
                <a:solidFill>
                  <a:srgbClr val="363737"/>
                </a:solidFill>
                <a:highlight>
                  <a:srgbClr val="FFFFFF"/>
                </a:highlight>
                <a:latin typeface="Spectral"/>
              </a:rPr>
              <a:t> (98.4%).</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In the week ending June 29, 2024 there were </a:t>
            </a:r>
            <a:r>
              <a:rPr lang="en-US">
                <a:solidFill>
                  <a:srgbClr val="0070C0"/>
                </a:solidFill>
                <a:highlight>
                  <a:srgbClr val="FFFFFF"/>
                </a:highlight>
                <a:latin typeface="Spectral"/>
              </a:rPr>
              <a:t>2036 transactions </a:t>
            </a:r>
            <a:r>
              <a:rPr lang="en-US">
                <a:solidFill>
                  <a:srgbClr val="363737"/>
                </a:solidFill>
                <a:highlight>
                  <a:srgbClr val="FFFFFF"/>
                </a:highlight>
                <a:latin typeface="Spectral"/>
              </a:rPr>
              <a:t>and </a:t>
            </a:r>
            <a:r>
              <a:rPr lang="en-US">
                <a:solidFill>
                  <a:srgbClr val="FF0000"/>
                </a:solidFill>
                <a:highlight>
                  <a:srgbClr val="FFFFFF"/>
                </a:highlight>
                <a:latin typeface="Spectral"/>
              </a:rPr>
              <a:t>1835 nonmatches </a:t>
            </a:r>
            <a:r>
              <a:rPr lang="en-US">
                <a:solidFill>
                  <a:srgbClr val="363737"/>
                </a:solidFill>
                <a:highlight>
                  <a:srgbClr val="FFFFFF"/>
                </a:highlight>
                <a:latin typeface="Spectral"/>
              </a:rPr>
              <a:t>(90.1%).</a:t>
            </a:r>
            <a:endParaRPr lang="en-US"/>
          </a:p>
        </p:txBody>
      </p:sp>
      <p:pic>
        <p:nvPicPr>
          <p:cNvPr id="3" name="Picture 2">
            <a:extLst>
              <a:ext uri="{FF2B5EF4-FFF2-40B4-BE49-F238E27FC236}">
                <a16:creationId xmlns:a16="http://schemas.microsoft.com/office/drawing/2014/main" id="{2605F708-F63C-D09F-CF8E-AF0526EDD0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6" name="Rectangle 5">
            <a:extLst>
              <a:ext uri="{FF2B5EF4-FFF2-40B4-BE49-F238E27FC236}">
                <a16:creationId xmlns:a16="http://schemas.microsoft.com/office/drawing/2014/main" id="{4A0CCA42-F85C-B6D5-E1B8-6809514CDDE2}"/>
              </a:ext>
            </a:extLst>
          </p:cNvPr>
          <p:cNvSpPr/>
          <p:nvPr/>
        </p:nvSpPr>
        <p:spPr>
          <a:xfrm>
            <a:off x="6481764" y="2468720"/>
            <a:ext cx="4129408" cy="104939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CA30720-E0EB-2F94-E925-26027AEE7E4A}"/>
              </a:ext>
            </a:extLst>
          </p:cNvPr>
          <p:cNvSpPr/>
          <p:nvPr/>
        </p:nvSpPr>
        <p:spPr>
          <a:xfrm>
            <a:off x="10443273" y="365125"/>
            <a:ext cx="18339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F1D4584C-5FAC-F82E-1FD9-29D4D449F3BC}"/>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0F59B1F-570B-58F9-1335-4DF16466D2F1}"/>
              </a:ext>
            </a:extLst>
          </p:cNvPr>
          <p:cNvSpPr/>
          <p:nvPr/>
        </p:nvSpPr>
        <p:spPr>
          <a:xfrm>
            <a:off x="90012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845D4EA-25E9-C98D-C643-17E2796055FB}"/>
              </a:ext>
            </a:extLst>
          </p:cNvPr>
          <p:cNvSpPr/>
          <p:nvPr/>
        </p:nvSpPr>
        <p:spPr>
          <a:xfrm>
            <a:off x="754620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82CB6F0-EFB9-D9F7-136E-84F412BCF1AC}"/>
              </a:ext>
            </a:extLst>
          </p:cNvPr>
          <p:cNvSpPr/>
          <p:nvPr/>
        </p:nvSpPr>
        <p:spPr>
          <a:xfrm>
            <a:off x="826689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D718177-2893-FF8D-15D2-7A390B1E04E9}"/>
              </a:ext>
            </a:extLst>
          </p:cNvPr>
          <p:cNvSpPr/>
          <p:nvPr/>
        </p:nvSpPr>
        <p:spPr>
          <a:xfrm>
            <a:off x="9179497" y="472271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CB982D4-B917-0802-445D-91E291D409AB}"/>
              </a:ext>
            </a:extLst>
          </p:cNvPr>
          <p:cNvSpPr/>
          <p:nvPr/>
        </p:nvSpPr>
        <p:spPr>
          <a:xfrm>
            <a:off x="9646920" y="365125"/>
            <a:ext cx="34269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863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New York</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18</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2031325"/>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does New York's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spike periodically over 90% and is still 40+% most of the time?</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New York's </a:t>
            </a:r>
            <a:r>
              <a:rPr lang="en-US" b="1" i="0">
                <a:solidFill>
                  <a:srgbClr val="363737"/>
                </a:solidFill>
                <a:effectLst/>
                <a:highlight>
                  <a:srgbClr val="FFFFFF"/>
                </a:highlight>
                <a:latin typeface="Spectral"/>
              </a:rPr>
              <a:t>match death rate</a:t>
            </a:r>
            <a:r>
              <a:rPr lang="en-US" b="0" i="0">
                <a:solidFill>
                  <a:srgbClr val="363737"/>
                </a:solidFill>
                <a:effectLst/>
                <a:highlight>
                  <a:srgbClr val="FFFFFF"/>
                </a:highlight>
                <a:latin typeface="Spectral"/>
              </a:rPr>
              <a:t> is much lower than many other states.</a:t>
            </a:r>
          </a:p>
          <a:p>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838200" y="5969655"/>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7" name="Picture 6">
            <a:extLst>
              <a:ext uri="{FF2B5EF4-FFF2-40B4-BE49-F238E27FC236}">
                <a16:creationId xmlns:a16="http://schemas.microsoft.com/office/drawing/2014/main" id="{C5C2456D-DAAD-3219-4D7B-9C9FA60105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8" name="Rectangle 7">
            <a:extLst>
              <a:ext uri="{FF2B5EF4-FFF2-40B4-BE49-F238E27FC236}">
                <a16:creationId xmlns:a16="http://schemas.microsoft.com/office/drawing/2014/main" id="{BC12DD86-9895-B5FE-E097-19A366675374}"/>
              </a:ext>
            </a:extLst>
          </p:cNvPr>
          <p:cNvSpPr/>
          <p:nvPr/>
        </p:nvSpPr>
        <p:spPr>
          <a:xfrm>
            <a:off x="6535119" y="2521082"/>
            <a:ext cx="4091552" cy="115884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DA8AB62B-D629-7582-659B-BC09741F5CB1}"/>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5945C1C-32DC-D40F-142A-18DA6665CC57}"/>
              </a:ext>
            </a:extLst>
          </p:cNvPr>
          <p:cNvSpPr/>
          <p:nvPr/>
        </p:nvSpPr>
        <p:spPr>
          <a:xfrm>
            <a:off x="8891909" y="356616"/>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4C8935B-8E2F-CFC1-D0DF-EC94E2102AFD}"/>
              </a:ext>
            </a:extLst>
          </p:cNvPr>
          <p:cNvSpPr/>
          <p:nvPr/>
        </p:nvSpPr>
        <p:spPr>
          <a:xfrm>
            <a:off x="7406382" y="35677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050C758-A3EC-8176-50BF-7BBD92427506}"/>
              </a:ext>
            </a:extLst>
          </p:cNvPr>
          <p:cNvSpPr/>
          <p:nvPr/>
        </p:nvSpPr>
        <p:spPr>
          <a:xfrm>
            <a:off x="8142321" y="35677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8702B71-D50F-8117-DE30-634A2A7C1021}"/>
              </a:ext>
            </a:extLst>
          </p:cNvPr>
          <p:cNvSpPr/>
          <p:nvPr/>
        </p:nvSpPr>
        <p:spPr>
          <a:xfrm>
            <a:off x="6656794" y="36512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8481BD3-8AE0-453B-3607-F11B4DE04BA0}"/>
              </a:ext>
            </a:extLst>
          </p:cNvPr>
          <p:cNvSpPr/>
          <p:nvPr/>
        </p:nvSpPr>
        <p:spPr>
          <a:xfrm>
            <a:off x="9616440" y="36512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99176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Texas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19</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139321"/>
          </a:xfrm>
          <a:prstGeom prst="rect">
            <a:avLst/>
          </a:prstGeom>
          <a:noFill/>
        </p:spPr>
        <p:txBody>
          <a:bodyPr wrap="square" rtlCol="0">
            <a:spAutoFit/>
          </a:bodyPr>
          <a:lstStyle/>
          <a:p>
            <a:pPr algn="l"/>
            <a:r>
              <a:rPr lang="en-US">
                <a:solidFill>
                  <a:srgbClr val="363737"/>
                </a:solidFill>
                <a:highlight>
                  <a:srgbClr val="FFFFFF"/>
                </a:highlight>
                <a:latin typeface="Spectral"/>
              </a:rPr>
              <a:t>L</a:t>
            </a:r>
            <a:r>
              <a:rPr lang="en-US" b="0" i="0">
                <a:solidFill>
                  <a:srgbClr val="363737"/>
                </a:solidFill>
                <a:effectLst/>
                <a:highlight>
                  <a:srgbClr val="FFFFFF"/>
                </a:highlight>
                <a:latin typeface="Spectral"/>
              </a:rPr>
              <a:t>argest </a:t>
            </a:r>
            <a:r>
              <a:rPr lang="en-US" b="1" i="0">
                <a:solidFill>
                  <a:srgbClr val="0070C0"/>
                </a:solidFill>
                <a:effectLst/>
                <a:highlight>
                  <a:srgbClr val="FFFFFF"/>
                </a:highlight>
                <a:latin typeface="Spectral"/>
              </a:rPr>
              <a:t>transaction numbers </a:t>
            </a:r>
            <a:r>
              <a:rPr lang="en-US" b="0" i="0">
                <a:solidFill>
                  <a:srgbClr val="363737"/>
                </a:solidFill>
                <a:effectLst/>
                <a:highlight>
                  <a:srgbClr val="FFFFFF"/>
                </a:highlight>
                <a:latin typeface="Spectral"/>
              </a:rPr>
              <a:t>of any state.  </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What's causing the </a:t>
            </a:r>
            <a:r>
              <a:rPr lang="en-US">
                <a:solidFill>
                  <a:srgbClr val="363737"/>
                </a:solidFill>
                <a:highlight>
                  <a:srgbClr val="FFFFFF"/>
                </a:highlight>
                <a:latin typeface="Spectral"/>
              </a:rPr>
              <a:t>upward trend</a:t>
            </a:r>
            <a:r>
              <a:rPr lang="en-US" b="0" i="0">
                <a:solidFill>
                  <a:srgbClr val="363737"/>
                </a:solidFill>
                <a:effectLst/>
                <a:highlight>
                  <a:srgbClr val="FFFFFF"/>
                </a:highlight>
                <a:latin typeface="Spectral"/>
              </a:rPr>
              <a:t> in the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since late 2022? [95% and 98% in April 2016 on 60,000+ transactions!]</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Why was 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so high and erratic in 2023?</a:t>
            </a:r>
          </a:p>
          <a:p>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2830897" y="165366"/>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7" name="Picture 6">
            <a:extLst>
              <a:ext uri="{FF2B5EF4-FFF2-40B4-BE49-F238E27FC236}">
                <a16:creationId xmlns:a16="http://schemas.microsoft.com/office/drawing/2014/main" id="{06A004CE-FF1D-D478-09FC-010510F321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8" name="Rectangle 7">
            <a:extLst>
              <a:ext uri="{FF2B5EF4-FFF2-40B4-BE49-F238E27FC236}">
                <a16:creationId xmlns:a16="http://schemas.microsoft.com/office/drawing/2014/main" id="{DC679EC6-95E2-21BC-BE59-216E18312362}"/>
              </a:ext>
            </a:extLst>
          </p:cNvPr>
          <p:cNvSpPr/>
          <p:nvPr/>
        </p:nvSpPr>
        <p:spPr>
          <a:xfrm>
            <a:off x="9868930" y="2527408"/>
            <a:ext cx="112674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0ED6168-DC1F-1C28-41E8-033B21F6A7B1}"/>
              </a:ext>
            </a:extLst>
          </p:cNvPr>
          <p:cNvSpPr/>
          <p:nvPr/>
        </p:nvSpPr>
        <p:spPr>
          <a:xfrm>
            <a:off x="10370566" y="762076"/>
            <a:ext cx="486904" cy="105758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D82253B-23F5-43BE-9BA7-562464F1D10E}"/>
              </a:ext>
            </a:extLst>
          </p:cNvPr>
          <p:cNvSpPr txBox="1"/>
          <p:nvPr/>
        </p:nvSpPr>
        <p:spPr>
          <a:xfrm>
            <a:off x="9197902" y="270163"/>
            <a:ext cx="854721" cy="646331"/>
          </a:xfrm>
          <a:prstGeom prst="rect">
            <a:avLst/>
          </a:prstGeom>
          <a:noFill/>
        </p:spPr>
        <p:txBody>
          <a:bodyPr wrap="none" rtlCol="0">
            <a:spAutoFit/>
          </a:bodyPr>
          <a:lstStyle/>
          <a:p>
            <a:r>
              <a:rPr lang="en-US"/>
              <a:t>Whole </a:t>
            </a:r>
            <a:br>
              <a:rPr lang="en-US"/>
            </a:br>
            <a:r>
              <a:rPr lang="en-US"/>
              <a:t>State?</a:t>
            </a:r>
          </a:p>
        </p:txBody>
      </p:sp>
      <p:sp>
        <p:nvSpPr>
          <p:cNvPr id="12" name="Rectangle 11">
            <a:extLst>
              <a:ext uri="{FF2B5EF4-FFF2-40B4-BE49-F238E27FC236}">
                <a16:creationId xmlns:a16="http://schemas.microsoft.com/office/drawing/2014/main" id="{8694B457-EA2A-8745-5F4D-0373286AF1DD}"/>
              </a:ext>
            </a:extLst>
          </p:cNvPr>
          <p:cNvSpPr/>
          <p:nvPr/>
        </p:nvSpPr>
        <p:spPr>
          <a:xfrm>
            <a:off x="9716630" y="4696242"/>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782F4CC-B0E9-229D-B62F-95331F83C54E}"/>
              </a:ext>
            </a:extLst>
          </p:cNvPr>
          <p:cNvCxnSpPr>
            <a:cxnSpLocks/>
          </p:cNvCxnSpPr>
          <p:nvPr/>
        </p:nvCxnSpPr>
        <p:spPr>
          <a:xfrm flipV="1">
            <a:off x="9127088" y="1243914"/>
            <a:ext cx="1541614" cy="513164"/>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BF8C915E-FC02-6E61-CDB4-1988442CB305}"/>
              </a:ext>
            </a:extLst>
          </p:cNvPr>
          <p:cNvSpPr/>
          <p:nvPr/>
        </p:nvSpPr>
        <p:spPr>
          <a:xfrm>
            <a:off x="7311835" y="2527408"/>
            <a:ext cx="23910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FF2776B8-1D0A-A182-89CE-EDDD7702C10B}"/>
              </a:ext>
            </a:extLst>
          </p:cNvPr>
          <p:cNvCxnSpPr>
            <a:cxnSpLocks/>
          </p:cNvCxnSpPr>
          <p:nvPr/>
        </p:nvCxnSpPr>
        <p:spPr>
          <a:xfrm flipV="1">
            <a:off x="9784404" y="3036094"/>
            <a:ext cx="975524" cy="714914"/>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7E149344-DDFC-5E07-C1E1-D2F3057B71D5}"/>
              </a:ext>
            </a:extLst>
          </p:cNvPr>
          <p:cNvPicPr>
            <a:picLocks noChangeAspect="1"/>
          </p:cNvPicPr>
          <p:nvPr/>
        </p:nvPicPr>
        <p:blipFill>
          <a:blip r:embed="rId4"/>
          <a:stretch>
            <a:fillRect/>
          </a:stretch>
        </p:blipFill>
        <p:spPr>
          <a:xfrm>
            <a:off x="1009085" y="4244014"/>
            <a:ext cx="4045546" cy="2448620"/>
          </a:xfrm>
          <a:prstGeom prst="rect">
            <a:avLst/>
          </a:prstGeom>
        </p:spPr>
      </p:pic>
      <p:sp>
        <p:nvSpPr>
          <p:cNvPr id="21" name="Rectangle 20">
            <a:extLst>
              <a:ext uri="{FF2B5EF4-FFF2-40B4-BE49-F238E27FC236}">
                <a16:creationId xmlns:a16="http://schemas.microsoft.com/office/drawing/2014/main" id="{C0B74135-FD0A-2C5B-AFCF-9873B9D5B4F4}"/>
              </a:ext>
            </a:extLst>
          </p:cNvPr>
          <p:cNvSpPr/>
          <p:nvPr/>
        </p:nvSpPr>
        <p:spPr>
          <a:xfrm>
            <a:off x="1060785" y="4600575"/>
            <a:ext cx="3993845" cy="212089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5969A214-00BD-3169-1C6A-C49B4B0CA463}"/>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E66DA8B-CE3E-D93D-5F10-02B5639A7498}"/>
              </a:ext>
            </a:extLst>
          </p:cNvPr>
          <p:cNvSpPr/>
          <p:nvPr/>
        </p:nvSpPr>
        <p:spPr>
          <a:xfrm>
            <a:off x="8947906" y="356616"/>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8BCE78C-5038-F366-A7B1-C7F8CF71BE3E}"/>
              </a:ext>
            </a:extLst>
          </p:cNvPr>
          <p:cNvSpPr/>
          <p:nvPr/>
        </p:nvSpPr>
        <p:spPr>
          <a:xfrm>
            <a:off x="7485239"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F6BC5A0-8B15-4580-A044-038D9BF88E0E}"/>
              </a:ext>
            </a:extLst>
          </p:cNvPr>
          <p:cNvSpPr/>
          <p:nvPr/>
        </p:nvSpPr>
        <p:spPr>
          <a:xfrm>
            <a:off x="8213558"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293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FE8DC-C8E9-EFA5-3C71-587C111D782A}"/>
              </a:ext>
            </a:extLst>
          </p:cNvPr>
          <p:cNvSpPr>
            <a:spLocks noGrp="1"/>
          </p:cNvSpPr>
          <p:nvPr>
            <p:ph type="title"/>
          </p:nvPr>
        </p:nvSpPr>
        <p:spPr/>
        <p:txBody>
          <a:bodyPr/>
          <a:lstStyle/>
          <a:p>
            <a:r>
              <a:rPr lang="en-US" b="1">
                <a:solidFill>
                  <a:srgbClr val="0070C0"/>
                </a:solidFill>
              </a:rPr>
              <a:t>HAVV Data Issues to Explore</a:t>
            </a:r>
          </a:p>
        </p:txBody>
      </p:sp>
      <p:sp>
        <p:nvSpPr>
          <p:cNvPr id="3" name="Content Placeholder 2">
            <a:extLst>
              <a:ext uri="{FF2B5EF4-FFF2-40B4-BE49-F238E27FC236}">
                <a16:creationId xmlns:a16="http://schemas.microsoft.com/office/drawing/2014/main" id="{69871AF4-3F7B-54B7-44ED-8BB472390B95}"/>
              </a:ext>
            </a:extLst>
          </p:cNvPr>
          <p:cNvSpPr>
            <a:spLocks noGrp="1"/>
          </p:cNvSpPr>
          <p:nvPr>
            <p:ph idx="1"/>
          </p:nvPr>
        </p:nvSpPr>
        <p:spPr>
          <a:xfrm>
            <a:off x="916781" y="1482725"/>
            <a:ext cx="10515600" cy="4351338"/>
          </a:xfrm>
        </p:spPr>
        <p:txBody>
          <a:bodyPr/>
          <a:lstStyle/>
          <a:p>
            <a:r>
              <a:rPr lang="en-US"/>
              <a:t>HAVV Background:  Conceptual Process</a:t>
            </a:r>
          </a:p>
          <a:p>
            <a:r>
              <a:rPr lang="en-US"/>
              <a:t>Research Questions</a:t>
            </a:r>
          </a:p>
          <a:p>
            <a:r>
              <a:rPr lang="en-US"/>
              <a:t>Sample HAVV Sheet</a:t>
            </a:r>
          </a:p>
          <a:p>
            <a:r>
              <a:rPr lang="en-US"/>
              <a:t>Example State HAVV Charts [Maryland]</a:t>
            </a:r>
          </a:p>
          <a:p>
            <a:r>
              <a:rPr lang="en-US"/>
              <a:t>Breakdown of HAVV in the States</a:t>
            </a:r>
          </a:p>
          <a:p>
            <a:pPr lvl="1"/>
            <a:r>
              <a:rPr lang="en-US"/>
              <a:t>Near 100% Nonmatch Rates (sometimes) [8]</a:t>
            </a:r>
          </a:p>
          <a:p>
            <a:pPr lvl="1"/>
            <a:r>
              <a:rPr lang="en-US"/>
              <a:t>Current HAVV Data Issues [18]</a:t>
            </a:r>
          </a:p>
          <a:p>
            <a:pPr lvl="1"/>
            <a:r>
              <a:rPr lang="en-US"/>
              <a:t>States with “Consistent” Reporting [10]</a:t>
            </a:r>
          </a:p>
          <a:p>
            <a:pPr lvl="1"/>
            <a:r>
              <a:rPr lang="en-US"/>
              <a:t>Low Transactions or Minimally Participating [7]</a:t>
            </a:r>
          </a:p>
          <a:p>
            <a:r>
              <a:rPr lang="en-US"/>
              <a:t>Online GitHub Resources</a:t>
            </a:r>
          </a:p>
          <a:p>
            <a:endParaRPr lang="en-US"/>
          </a:p>
        </p:txBody>
      </p:sp>
      <p:sp>
        <p:nvSpPr>
          <p:cNvPr id="4" name="Slide Number Placeholder 3">
            <a:extLst>
              <a:ext uri="{FF2B5EF4-FFF2-40B4-BE49-F238E27FC236}">
                <a16:creationId xmlns:a16="http://schemas.microsoft.com/office/drawing/2014/main" id="{2EF82793-7C9A-6B28-BCBB-D7BA6B97392F}"/>
              </a:ext>
            </a:extLst>
          </p:cNvPr>
          <p:cNvSpPr>
            <a:spLocks noGrp="1"/>
          </p:cNvSpPr>
          <p:nvPr>
            <p:ph type="sldNum" sz="quarter" idx="12"/>
          </p:nvPr>
        </p:nvSpPr>
        <p:spPr/>
        <p:txBody>
          <a:bodyPr/>
          <a:lstStyle/>
          <a:p>
            <a:fld id="{DE006E5C-12E9-419C-94E8-3FE945C12AF0}" type="slidenum">
              <a:rPr lang="en-US" smtClean="0"/>
              <a:t>2</a:t>
            </a:fld>
            <a:endParaRPr lang="en-US"/>
          </a:p>
        </p:txBody>
      </p:sp>
      <p:sp>
        <p:nvSpPr>
          <p:cNvPr id="5" name="TextBox 4">
            <a:extLst>
              <a:ext uri="{FF2B5EF4-FFF2-40B4-BE49-F238E27FC236}">
                <a16:creationId xmlns:a16="http://schemas.microsoft.com/office/drawing/2014/main" id="{AEAE5742-CF93-8238-E20F-1F90939407DA}"/>
              </a:ext>
            </a:extLst>
          </p:cNvPr>
          <p:cNvSpPr txBox="1"/>
          <p:nvPr/>
        </p:nvSpPr>
        <p:spPr>
          <a:xfrm>
            <a:off x="8020340" y="3658394"/>
            <a:ext cx="3596639" cy="646331"/>
          </a:xfrm>
          <a:prstGeom prst="rect">
            <a:avLst/>
          </a:prstGeom>
          <a:noFill/>
        </p:spPr>
        <p:txBody>
          <a:bodyPr wrap="square" rtlCol="0">
            <a:spAutoFit/>
          </a:bodyPr>
          <a:lstStyle/>
          <a:p>
            <a:r>
              <a:rPr lang="en-US">
                <a:solidFill>
                  <a:srgbClr val="0070C0"/>
                </a:solidFill>
              </a:rPr>
              <a:t>States not participating in HAVV:</a:t>
            </a:r>
            <a:br>
              <a:rPr lang="en-US">
                <a:solidFill>
                  <a:srgbClr val="0070C0"/>
                </a:solidFill>
              </a:rPr>
            </a:br>
            <a:r>
              <a:rPr lang="en-US">
                <a:solidFill>
                  <a:srgbClr val="0070C0"/>
                </a:solidFill>
              </a:rPr>
              <a:t>KY, NM, ND, SC, TN, VA, WI, WV [8]</a:t>
            </a:r>
          </a:p>
        </p:txBody>
      </p:sp>
    </p:spTree>
    <p:extLst>
      <p:ext uri="{BB962C8B-B14F-4D97-AF65-F5344CB8AC3E}">
        <p14:creationId xmlns:p14="http://schemas.microsoft.com/office/powerpoint/2010/main" val="16384326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59498-5548-F2F7-AAB9-53295FD4F33B}"/>
              </a:ext>
            </a:extLst>
          </p:cNvPr>
          <p:cNvSpPr>
            <a:spLocks noGrp="1"/>
          </p:cNvSpPr>
          <p:nvPr>
            <p:ph type="title"/>
          </p:nvPr>
        </p:nvSpPr>
        <p:spPr/>
        <p:txBody>
          <a:bodyPr/>
          <a:lstStyle/>
          <a:p>
            <a:r>
              <a:rPr lang="en-US" b="1">
                <a:solidFill>
                  <a:srgbClr val="0070C0"/>
                </a:solidFill>
              </a:rPr>
              <a:t>Current HAVV Data Issues</a:t>
            </a:r>
          </a:p>
        </p:txBody>
      </p:sp>
      <p:sp>
        <p:nvSpPr>
          <p:cNvPr id="3" name="Content Placeholder 2">
            <a:extLst>
              <a:ext uri="{FF2B5EF4-FFF2-40B4-BE49-F238E27FC236}">
                <a16:creationId xmlns:a16="http://schemas.microsoft.com/office/drawing/2014/main" id="{052C006C-8126-CD84-AAA7-AD47BE8B1E34}"/>
              </a:ext>
            </a:extLst>
          </p:cNvPr>
          <p:cNvSpPr>
            <a:spLocks noGrp="1"/>
          </p:cNvSpPr>
          <p:nvPr>
            <p:ph idx="1"/>
          </p:nvPr>
        </p:nvSpPr>
        <p:spPr/>
        <p:txBody>
          <a:bodyPr/>
          <a:lstStyle/>
          <a:p>
            <a:r>
              <a:rPr lang="en-US"/>
              <a:t>Variety of past and current HAVV issues</a:t>
            </a:r>
          </a:p>
          <a:p>
            <a:endParaRPr lang="en-US"/>
          </a:p>
          <a:p>
            <a:r>
              <a:rPr lang="en-US"/>
              <a:t>Irregular weekly transaction rates</a:t>
            </a:r>
          </a:p>
          <a:p>
            <a:r>
              <a:rPr lang="en-US"/>
              <a:t>High/irregular nonmatching percentage</a:t>
            </a:r>
          </a:p>
          <a:p>
            <a:r>
              <a:rPr lang="en-US"/>
              <a:t>High/irregular death match percentage</a:t>
            </a:r>
          </a:p>
        </p:txBody>
      </p:sp>
      <p:sp>
        <p:nvSpPr>
          <p:cNvPr id="4" name="Slide Number Placeholder 3">
            <a:extLst>
              <a:ext uri="{FF2B5EF4-FFF2-40B4-BE49-F238E27FC236}">
                <a16:creationId xmlns:a16="http://schemas.microsoft.com/office/drawing/2014/main" id="{3A7E9404-13B5-0BFF-772B-AAE43FE1DB68}"/>
              </a:ext>
            </a:extLst>
          </p:cNvPr>
          <p:cNvSpPr>
            <a:spLocks noGrp="1"/>
          </p:cNvSpPr>
          <p:nvPr>
            <p:ph type="sldNum" sz="quarter" idx="12"/>
          </p:nvPr>
        </p:nvSpPr>
        <p:spPr/>
        <p:txBody>
          <a:bodyPr/>
          <a:lstStyle/>
          <a:p>
            <a:fld id="{DE006E5C-12E9-419C-94E8-3FE945C12AF0}" type="slidenum">
              <a:rPr lang="en-US" smtClean="0"/>
              <a:t>20</a:t>
            </a:fld>
            <a:endParaRPr lang="en-US"/>
          </a:p>
        </p:txBody>
      </p:sp>
      <p:sp>
        <p:nvSpPr>
          <p:cNvPr id="5" name="TextBox 4">
            <a:extLst>
              <a:ext uri="{FF2B5EF4-FFF2-40B4-BE49-F238E27FC236}">
                <a16:creationId xmlns:a16="http://schemas.microsoft.com/office/drawing/2014/main" id="{BE577E2E-7E91-0BAF-A921-EE4AB5845640}"/>
              </a:ext>
            </a:extLst>
          </p:cNvPr>
          <p:cNvSpPr txBox="1"/>
          <p:nvPr/>
        </p:nvSpPr>
        <p:spPr>
          <a:xfrm>
            <a:off x="793866" y="4983679"/>
            <a:ext cx="8621684" cy="1509196"/>
          </a:xfrm>
          <a:prstGeom prst="rect">
            <a:avLst/>
          </a:prstGeom>
          <a:noFill/>
        </p:spPr>
        <p:txBody>
          <a:bodyPr wrap="square" rtlCol="0">
            <a:spAutoFit/>
          </a:bodyPr>
          <a:lstStyle/>
          <a:p>
            <a:pPr marL="0" marR="0">
              <a:lnSpc>
                <a:spcPct val="107000"/>
              </a:lnSpc>
              <a:spcBef>
                <a:spcPts val="0"/>
              </a:spcBef>
              <a:spcAft>
                <a:spcPts val="800"/>
              </a:spcAft>
            </a:pPr>
            <a:r>
              <a:rPr lang="en-US" sz="4400" b="1">
                <a:solidFill>
                  <a:srgbClr val="0070C0"/>
                </a:solidFill>
                <a:latin typeface="+mj-lt"/>
                <a:ea typeface="+mj-ea"/>
                <a:cs typeface="+mj-cs"/>
              </a:rPr>
              <a:t>AL, AK, AZ, AR, CO, IA, IL, KS, MA, MO, MT, NC, OH, OR, PA, RI, SD, UT [18]</a:t>
            </a:r>
          </a:p>
        </p:txBody>
      </p:sp>
    </p:spTree>
    <p:extLst>
      <p:ext uri="{BB962C8B-B14F-4D97-AF65-F5344CB8AC3E}">
        <p14:creationId xmlns:p14="http://schemas.microsoft.com/office/powerpoint/2010/main" val="4245405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Alabama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21</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4236244" cy="5078313"/>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Very recent </a:t>
            </a:r>
            <a:r>
              <a:rPr lang="en-US" b="0" i="0">
                <a:solidFill>
                  <a:srgbClr val="0070C0"/>
                </a:solidFill>
                <a:effectLst/>
                <a:highlight>
                  <a:srgbClr val="FFFFFF"/>
                </a:highlight>
                <a:latin typeface="Spectral"/>
              </a:rPr>
              <a:t>spike in transactions </a:t>
            </a:r>
            <a:r>
              <a:rPr lang="en-US" b="0" i="0">
                <a:solidFill>
                  <a:srgbClr val="363737"/>
                </a:solidFill>
                <a:effectLst/>
                <a:highlight>
                  <a:srgbClr val="FFFFFF"/>
                </a:highlight>
                <a:latin typeface="Spectral"/>
              </a:rPr>
              <a:t>and increased nonmatching transactions.</a:t>
            </a: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Why has 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been mostly 20+% since 2017?</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What happened before the 2016 election?</a:t>
            </a: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a:p>
        </p:txBody>
      </p:sp>
      <p:pic>
        <p:nvPicPr>
          <p:cNvPr id="3" name="Picture 2">
            <a:extLst>
              <a:ext uri="{FF2B5EF4-FFF2-40B4-BE49-F238E27FC236}">
                <a16:creationId xmlns:a16="http://schemas.microsoft.com/office/drawing/2014/main" id="{126C1870-9E43-CB5F-E75B-B4717791AA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6" name="Rectangle 5">
            <a:extLst>
              <a:ext uri="{FF2B5EF4-FFF2-40B4-BE49-F238E27FC236}">
                <a16:creationId xmlns:a16="http://schemas.microsoft.com/office/drawing/2014/main" id="{750D1243-3A76-7146-1470-ED02E8C21CB0}"/>
              </a:ext>
            </a:extLst>
          </p:cNvPr>
          <p:cNvSpPr/>
          <p:nvPr/>
        </p:nvSpPr>
        <p:spPr>
          <a:xfrm>
            <a:off x="10474296" y="356616"/>
            <a:ext cx="2402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045AED6-BB1E-B903-291A-79DD7FC5B624}"/>
              </a:ext>
            </a:extLst>
          </p:cNvPr>
          <p:cNvSpPr/>
          <p:nvPr/>
        </p:nvSpPr>
        <p:spPr>
          <a:xfrm>
            <a:off x="7627716" y="5139160"/>
            <a:ext cx="3086779" cy="72920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A44465-4613-B13A-31B0-622A76FE7225}"/>
              </a:ext>
            </a:extLst>
          </p:cNvPr>
          <p:cNvSpPr/>
          <p:nvPr/>
        </p:nvSpPr>
        <p:spPr>
          <a:xfrm>
            <a:off x="7291158" y="2565998"/>
            <a:ext cx="34370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A79EB050-25EA-82F0-D0D6-C08B212A003F}"/>
              </a:ext>
            </a:extLst>
          </p:cNvPr>
          <p:cNvPicPr>
            <a:picLocks noChangeAspect="1"/>
          </p:cNvPicPr>
          <p:nvPr/>
        </p:nvPicPr>
        <p:blipFill>
          <a:blip r:embed="rId4"/>
          <a:stretch>
            <a:fillRect/>
          </a:stretch>
        </p:blipFill>
        <p:spPr>
          <a:xfrm>
            <a:off x="1021644" y="5331944"/>
            <a:ext cx="4131473" cy="854544"/>
          </a:xfrm>
          <a:prstGeom prst="rect">
            <a:avLst/>
          </a:prstGeom>
        </p:spPr>
      </p:pic>
      <p:sp>
        <p:nvSpPr>
          <p:cNvPr id="14" name="Rectangle 13">
            <a:extLst>
              <a:ext uri="{FF2B5EF4-FFF2-40B4-BE49-F238E27FC236}">
                <a16:creationId xmlns:a16="http://schemas.microsoft.com/office/drawing/2014/main" id="{49315654-758F-21F6-49C2-8BFAC06F1A80}"/>
              </a:ext>
            </a:extLst>
          </p:cNvPr>
          <p:cNvSpPr/>
          <p:nvPr/>
        </p:nvSpPr>
        <p:spPr>
          <a:xfrm>
            <a:off x="1021644" y="5808754"/>
            <a:ext cx="3200312" cy="1991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1F7A56C4-C687-70EF-977B-C94763D41D50}"/>
              </a:ext>
            </a:extLst>
          </p:cNvPr>
          <p:cNvPicPr>
            <a:picLocks noChangeAspect="1"/>
          </p:cNvPicPr>
          <p:nvPr/>
        </p:nvPicPr>
        <p:blipFill>
          <a:blip r:embed="rId5"/>
          <a:stretch>
            <a:fillRect/>
          </a:stretch>
        </p:blipFill>
        <p:spPr>
          <a:xfrm>
            <a:off x="968418" y="1960605"/>
            <a:ext cx="4182226" cy="1885546"/>
          </a:xfrm>
          <a:prstGeom prst="rect">
            <a:avLst/>
          </a:prstGeom>
        </p:spPr>
      </p:pic>
      <p:sp>
        <p:nvSpPr>
          <p:cNvPr id="17" name="Rectangle 16">
            <a:extLst>
              <a:ext uri="{FF2B5EF4-FFF2-40B4-BE49-F238E27FC236}">
                <a16:creationId xmlns:a16="http://schemas.microsoft.com/office/drawing/2014/main" id="{2ED21216-82EF-9527-7546-5DE4D9548578}"/>
              </a:ext>
            </a:extLst>
          </p:cNvPr>
          <p:cNvSpPr/>
          <p:nvPr/>
        </p:nvSpPr>
        <p:spPr>
          <a:xfrm>
            <a:off x="982634" y="2977341"/>
            <a:ext cx="3239322" cy="86881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D7BE6EA-A1D3-82B2-0A1F-B3569BD2166F}"/>
              </a:ext>
            </a:extLst>
          </p:cNvPr>
          <p:cNvSpPr/>
          <p:nvPr/>
        </p:nvSpPr>
        <p:spPr>
          <a:xfrm>
            <a:off x="8909806" y="356616"/>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D924B7C-D3FD-3F26-6CFE-F0DEEA9D86D6}"/>
              </a:ext>
            </a:extLst>
          </p:cNvPr>
          <p:cNvSpPr/>
          <p:nvPr/>
        </p:nvSpPr>
        <p:spPr>
          <a:xfrm>
            <a:off x="7431899"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DB1A954-65C9-0C8E-14F6-C73EBA5049D0}"/>
              </a:ext>
            </a:extLst>
          </p:cNvPr>
          <p:cNvSpPr/>
          <p:nvPr/>
        </p:nvSpPr>
        <p:spPr>
          <a:xfrm>
            <a:off x="8160218"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7E61F1E-31E5-1315-7ED0-3C771E860302}"/>
              </a:ext>
            </a:extLst>
          </p:cNvPr>
          <p:cNvSpPr/>
          <p:nvPr/>
        </p:nvSpPr>
        <p:spPr>
          <a:xfrm>
            <a:off x="9648946" y="36512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18963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Alaska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22</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a:solidFill>
                  <a:srgbClr val="363737"/>
                </a:solidFill>
                <a:highlight>
                  <a:srgbClr val="FFFFFF"/>
                </a:highlight>
                <a:latin typeface="Spectral"/>
              </a:rPr>
              <a:t>2024 shows declining </a:t>
            </a:r>
            <a:r>
              <a:rPr lang="en-US" b="1">
                <a:solidFill>
                  <a:srgbClr val="363737"/>
                </a:solidFill>
                <a:highlight>
                  <a:srgbClr val="FFFFFF"/>
                </a:highlight>
                <a:latin typeface="Spectral"/>
              </a:rPr>
              <a:t>deceased matching rate</a:t>
            </a:r>
            <a:r>
              <a:rPr lang="en-US">
                <a:solidFill>
                  <a:srgbClr val="363737"/>
                </a:solidFill>
                <a:highlight>
                  <a:srgbClr val="FFFFFF"/>
                </a:highlight>
                <a:latin typeface="Spectral"/>
              </a:rPr>
              <a:t>, but the rate was over 50% earlier this year.  What changed?</a:t>
            </a:r>
            <a:endParaRPr lang="en-US"/>
          </a:p>
        </p:txBody>
      </p:sp>
      <p:pic>
        <p:nvPicPr>
          <p:cNvPr id="6" name="Picture 5">
            <a:extLst>
              <a:ext uri="{FF2B5EF4-FFF2-40B4-BE49-F238E27FC236}">
                <a16:creationId xmlns:a16="http://schemas.microsoft.com/office/drawing/2014/main" id="{CCE6C552-529E-3523-190C-4FE44F7324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471E49B1-FF1F-ED00-3FBE-E41EDDB3E193}"/>
              </a:ext>
            </a:extLst>
          </p:cNvPr>
          <p:cNvSpPr/>
          <p:nvPr/>
        </p:nvSpPr>
        <p:spPr>
          <a:xfrm>
            <a:off x="10344151" y="4679155"/>
            <a:ext cx="35004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DC8532A-8E0C-E9F3-EE79-1A1203CCD934}"/>
              </a:ext>
            </a:extLst>
          </p:cNvPr>
          <p:cNvPicPr>
            <a:picLocks noChangeAspect="1"/>
          </p:cNvPicPr>
          <p:nvPr/>
        </p:nvPicPr>
        <p:blipFill>
          <a:blip r:embed="rId4"/>
          <a:stretch>
            <a:fillRect/>
          </a:stretch>
        </p:blipFill>
        <p:spPr>
          <a:xfrm>
            <a:off x="967575" y="2294930"/>
            <a:ext cx="3625855" cy="4186792"/>
          </a:xfrm>
          <a:prstGeom prst="rect">
            <a:avLst/>
          </a:prstGeom>
        </p:spPr>
      </p:pic>
      <p:sp>
        <p:nvSpPr>
          <p:cNvPr id="9" name="Rectangle 8">
            <a:extLst>
              <a:ext uri="{FF2B5EF4-FFF2-40B4-BE49-F238E27FC236}">
                <a16:creationId xmlns:a16="http://schemas.microsoft.com/office/drawing/2014/main" id="{9ED8C5D4-1474-3FE5-A0B4-B0E4E5EE703C}"/>
              </a:ext>
            </a:extLst>
          </p:cNvPr>
          <p:cNvSpPr/>
          <p:nvPr/>
        </p:nvSpPr>
        <p:spPr>
          <a:xfrm>
            <a:off x="3788569" y="2590719"/>
            <a:ext cx="804861" cy="14693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72011-43EE-F369-C022-8B5443023EC8}"/>
              </a:ext>
            </a:extLst>
          </p:cNvPr>
          <p:cNvSpPr/>
          <p:nvPr/>
        </p:nvSpPr>
        <p:spPr>
          <a:xfrm>
            <a:off x="3788568" y="2825702"/>
            <a:ext cx="804861" cy="14693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5FA2FB1-F643-38FB-D693-52BBFA61781B}"/>
              </a:ext>
            </a:extLst>
          </p:cNvPr>
          <p:cNvSpPr txBox="1"/>
          <p:nvPr/>
        </p:nvSpPr>
        <p:spPr>
          <a:xfrm rot="18769460">
            <a:off x="2202483" y="3935547"/>
            <a:ext cx="1055097" cy="369332"/>
          </a:xfrm>
          <a:prstGeom prst="rect">
            <a:avLst/>
          </a:prstGeom>
          <a:noFill/>
        </p:spPr>
        <p:txBody>
          <a:bodyPr wrap="none" rtlCol="0">
            <a:spAutoFit/>
          </a:bodyPr>
          <a:lstStyle/>
          <a:p>
            <a:r>
              <a:rPr lang="en-US"/>
              <a:t>Small “n”</a:t>
            </a:r>
          </a:p>
        </p:txBody>
      </p:sp>
      <p:sp>
        <p:nvSpPr>
          <p:cNvPr id="12" name="Rectangle 11">
            <a:extLst>
              <a:ext uri="{FF2B5EF4-FFF2-40B4-BE49-F238E27FC236}">
                <a16:creationId xmlns:a16="http://schemas.microsoft.com/office/drawing/2014/main" id="{6E6AED3B-6272-9BD2-A853-BF582737C350}"/>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E6BB622-AB13-05D2-974C-FBEFFDEA0CEE}"/>
              </a:ext>
            </a:extLst>
          </p:cNvPr>
          <p:cNvSpPr/>
          <p:nvPr/>
        </p:nvSpPr>
        <p:spPr>
          <a:xfrm>
            <a:off x="74623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9E0F93F-CE4E-6E16-0A19-26B34CCAE0F6}"/>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A936C0C-1481-94C6-5CC8-391E524E6EA5}"/>
              </a:ext>
            </a:extLst>
          </p:cNvPr>
          <p:cNvSpPr/>
          <p:nvPr/>
        </p:nvSpPr>
        <p:spPr>
          <a:xfrm>
            <a:off x="6705172"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C0AC67E-B830-A5E6-74B3-36A6C0CE966F}"/>
              </a:ext>
            </a:extLst>
          </p:cNvPr>
          <p:cNvSpPr/>
          <p:nvPr/>
        </p:nvSpPr>
        <p:spPr>
          <a:xfrm>
            <a:off x="9696259" y="349841"/>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48151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F00DB07-6D2E-DC6A-6EC1-EA6B7F03715A}"/>
              </a:ext>
            </a:extLst>
          </p:cNvPr>
          <p:cNvSpPr>
            <a:spLocks noGrp="1"/>
          </p:cNvSpPr>
          <p:nvPr>
            <p:ph type="title"/>
          </p:nvPr>
        </p:nvSpPr>
        <p:spPr>
          <a:xfrm>
            <a:off x="838200" y="365125"/>
            <a:ext cx="10515600" cy="1325563"/>
          </a:xfrm>
        </p:spPr>
        <p:txBody>
          <a:bodyPr/>
          <a:lstStyle/>
          <a:p>
            <a:r>
              <a:rPr lang="en-US" b="1">
                <a:solidFill>
                  <a:srgbClr val="0070C0"/>
                </a:solidFill>
              </a:rPr>
              <a:t>Arizona</a:t>
            </a:r>
          </a:p>
        </p:txBody>
      </p:sp>
      <p:sp>
        <p:nvSpPr>
          <p:cNvPr id="2" name="Slide Number Placeholder 1">
            <a:extLst>
              <a:ext uri="{FF2B5EF4-FFF2-40B4-BE49-F238E27FC236}">
                <a16:creationId xmlns:a16="http://schemas.microsoft.com/office/drawing/2014/main" id="{B76428F7-303F-AA72-51FF-DB5F5DDADBE7}"/>
              </a:ext>
            </a:extLst>
          </p:cNvPr>
          <p:cNvSpPr>
            <a:spLocks noGrp="1"/>
          </p:cNvSpPr>
          <p:nvPr>
            <p:ph type="sldNum" sz="quarter" idx="12"/>
          </p:nvPr>
        </p:nvSpPr>
        <p:spPr/>
        <p:txBody>
          <a:bodyPr/>
          <a:lstStyle/>
          <a:p>
            <a:fld id="{DE006E5C-12E9-419C-94E8-3FE945C12AF0}" type="slidenum">
              <a:rPr lang="en-US" smtClean="0"/>
              <a:t>23</a:t>
            </a:fld>
            <a:endParaRPr lang="en-US"/>
          </a:p>
        </p:txBody>
      </p:sp>
      <p:pic>
        <p:nvPicPr>
          <p:cNvPr id="11" name="Picture 10">
            <a:extLst>
              <a:ext uri="{FF2B5EF4-FFF2-40B4-BE49-F238E27FC236}">
                <a16:creationId xmlns:a16="http://schemas.microsoft.com/office/drawing/2014/main" id="{4CB1E032-1CE6-040C-E128-98498D73CE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2175" y="136525"/>
            <a:ext cx="5052070" cy="6537973"/>
          </a:xfrm>
          <a:prstGeom prst="rect">
            <a:avLst/>
          </a:prstGeom>
        </p:spPr>
      </p:pic>
      <p:sp>
        <p:nvSpPr>
          <p:cNvPr id="12" name="Rectangle 11">
            <a:extLst>
              <a:ext uri="{FF2B5EF4-FFF2-40B4-BE49-F238E27FC236}">
                <a16:creationId xmlns:a16="http://schemas.microsoft.com/office/drawing/2014/main" id="{AEB3CA46-E0F2-80C1-BC85-5BA6741F04D9}"/>
              </a:ext>
            </a:extLst>
          </p:cNvPr>
          <p:cNvSpPr/>
          <p:nvPr/>
        </p:nvSpPr>
        <p:spPr>
          <a:xfrm>
            <a:off x="9865481" y="351628"/>
            <a:ext cx="76119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57C00E2-0B7C-8F3A-90B8-A7D06D8504FF}"/>
              </a:ext>
            </a:extLst>
          </p:cNvPr>
          <p:cNvSpPr/>
          <p:nvPr/>
        </p:nvSpPr>
        <p:spPr>
          <a:xfrm>
            <a:off x="9823366" y="2544819"/>
            <a:ext cx="803305"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836A10F6-4095-7CAD-04DB-866F84D2298B}"/>
              </a:ext>
            </a:extLst>
          </p:cNvPr>
          <p:cNvSpPr txBox="1"/>
          <p:nvPr/>
        </p:nvSpPr>
        <p:spPr>
          <a:xfrm>
            <a:off x="914400" y="1371600"/>
            <a:ext cx="4207778" cy="2862322"/>
          </a:xfrm>
          <a:prstGeom prst="rect">
            <a:avLst/>
          </a:prstGeom>
          <a:noFill/>
        </p:spPr>
        <p:txBody>
          <a:bodyPr wrap="square" rtlCol="0">
            <a:spAutoFit/>
          </a:bodyPr>
          <a:lstStyle/>
          <a:p>
            <a:r>
              <a:rPr lang="en-US"/>
              <a:t>Why are </a:t>
            </a:r>
            <a:r>
              <a:rPr lang="en-US" b="1">
                <a:solidFill>
                  <a:srgbClr val="0070C0"/>
                </a:solidFill>
              </a:rPr>
              <a:t>total transactions </a:t>
            </a:r>
            <a:r>
              <a:rPr lang="en-US"/>
              <a:t>erratic but trending upward in 2023-2024?</a:t>
            </a:r>
          </a:p>
          <a:p>
            <a:endParaRPr lang="en-US"/>
          </a:p>
          <a:p>
            <a:r>
              <a:rPr lang="en-US"/>
              <a:t>Some large swings in </a:t>
            </a:r>
            <a:r>
              <a:rPr lang="en-US" b="1">
                <a:solidFill>
                  <a:srgbClr val="FF0000"/>
                </a:solidFill>
              </a:rPr>
              <a:t>nonmatching rates </a:t>
            </a:r>
            <a:r>
              <a:rPr lang="en-US"/>
              <a:t>since mid-2022.  Sometimes lower in late 2023 than 2022, but steadily increasing now.</a:t>
            </a:r>
          </a:p>
          <a:p>
            <a:endParaRPr lang="en-US"/>
          </a:p>
          <a:p>
            <a:r>
              <a:rPr lang="en-US" b="1"/>
              <a:t>Percent Deceased in Matching </a:t>
            </a:r>
            <a:r>
              <a:rPr lang="en-US"/>
              <a:t>is at a very low rate since mid-2022.</a:t>
            </a:r>
          </a:p>
        </p:txBody>
      </p:sp>
      <p:cxnSp>
        <p:nvCxnSpPr>
          <p:cNvPr id="3" name="Straight Connector 2">
            <a:extLst>
              <a:ext uri="{FF2B5EF4-FFF2-40B4-BE49-F238E27FC236}">
                <a16:creationId xmlns:a16="http://schemas.microsoft.com/office/drawing/2014/main" id="{A01F50C1-7F85-0236-4556-15915AD274B8}"/>
              </a:ext>
            </a:extLst>
          </p:cNvPr>
          <p:cNvCxnSpPr>
            <a:cxnSpLocks/>
          </p:cNvCxnSpPr>
          <p:nvPr/>
        </p:nvCxnSpPr>
        <p:spPr>
          <a:xfrm flipV="1">
            <a:off x="9764684" y="1064029"/>
            <a:ext cx="1124989" cy="387927"/>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9170A74-FC35-B019-885C-915DEF55E376}"/>
              </a:ext>
            </a:extLst>
          </p:cNvPr>
          <p:cNvCxnSpPr>
            <a:cxnSpLocks/>
          </p:cNvCxnSpPr>
          <p:nvPr/>
        </p:nvCxnSpPr>
        <p:spPr>
          <a:xfrm flipV="1">
            <a:off x="10218367" y="3637527"/>
            <a:ext cx="510593" cy="238732"/>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86314417-483B-FA48-32C6-1D0F7803557A}"/>
              </a:ext>
            </a:extLst>
          </p:cNvPr>
          <p:cNvSpPr/>
          <p:nvPr/>
        </p:nvSpPr>
        <p:spPr>
          <a:xfrm>
            <a:off x="901648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3C80595-252E-64F0-C799-69D5AC30F4AB}"/>
              </a:ext>
            </a:extLst>
          </p:cNvPr>
          <p:cNvSpPr/>
          <p:nvPr/>
        </p:nvSpPr>
        <p:spPr>
          <a:xfrm>
            <a:off x="753096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2FB543B-AC29-B423-CD42-41A5C6605250}"/>
              </a:ext>
            </a:extLst>
          </p:cNvPr>
          <p:cNvSpPr/>
          <p:nvPr/>
        </p:nvSpPr>
        <p:spPr>
          <a:xfrm>
            <a:off x="826689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1152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8F52B9C-C823-94F7-72BD-A57F6DF264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Arkansas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24</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Processed all Arkansas voters in late 2022 and early 2023?</a:t>
            </a:r>
          </a:p>
          <a:p>
            <a:endParaRPr lang="en-US"/>
          </a:p>
        </p:txBody>
      </p:sp>
      <p:sp>
        <p:nvSpPr>
          <p:cNvPr id="8" name="Rectangle 7">
            <a:extLst>
              <a:ext uri="{FF2B5EF4-FFF2-40B4-BE49-F238E27FC236}">
                <a16:creationId xmlns:a16="http://schemas.microsoft.com/office/drawing/2014/main" id="{360B3E1E-0CC9-E55E-972E-03255CE62E57}"/>
              </a:ext>
            </a:extLst>
          </p:cNvPr>
          <p:cNvSpPr/>
          <p:nvPr/>
        </p:nvSpPr>
        <p:spPr>
          <a:xfrm>
            <a:off x="9519794" y="2521082"/>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87B9A-9B03-44C0-CD58-1407508A27EB}"/>
              </a:ext>
            </a:extLst>
          </p:cNvPr>
          <p:cNvSpPr/>
          <p:nvPr/>
        </p:nvSpPr>
        <p:spPr>
          <a:xfrm>
            <a:off x="9454765" y="365125"/>
            <a:ext cx="26783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A8F1E7A0-327F-CF58-4A57-071846F186CB}"/>
              </a:ext>
            </a:extLst>
          </p:cNvPr>
          <p:cNvSpPr txBox="1"/>
          <p:nvPr/>
        </p:nvSpPr>
        <p:spPr>
          <a:xfrm>
            <a:off x="8665073" y="237159"/>
            <a:ext cx="854721" cy="646331"/>
          </a:xfrm>
          <a:prstGeom prst="rect">
            <a:avLst/>
          </a:prstGeom>
          <a:noFill/>
        </p:spPr>
        <p:txBody>
          <a:bodyPr wrap="none" rtlCol="0">
            <a:spAutoFit/>
          </a:bodyPr>
          <a:lstStyle/>
          <a:p>
            <a:r>
              <a:rPr lang="en-US"/>
              <a:t>Whole </a:t>
            </a:r>
            <a:br>
              <a:rPr lang="en-US"/>
            </a:br>
            <a:r>
              <a:rPr lang="en-US"/>
              <a:t>State?</a:t>
            </a:r>
          </a:p>
        </p:txBody>
      </p:sp>
      <p:pic>
        <p:nvPicPr>
          <p:cNvPr id="18" name="Picture 17">
            <a:extLst>
              <a:ext uri="{FF2B5EF4-FFF2-40B4-BE49-F238E27FC236}">
                <a16:creationId xmlns:a16="http://schemas.microsoft.com/office/drawing/2014/main" id="{FF4E48D1-DC13-2DA4-4FB0-BE293C4AC38B}"/>
              </a:ext>
            </a:extLst>
          </p:cNvPr>
          <p:cNvPicPr>
            <a:picLocks noChangeAspect="1"/>
          </p:cNvPicPr>
          <p:nvPr/>
        </p:nvPicPr>
        <p:blipFill>
          <a:blip r:embed="rId4"/>
          <a:stretch>
            <a:fillRect/>
          </a:stretch>
        </p:blipFill>
        <p:spPr>
          <a:xfrm>
            <a:off x="337433" y="2092537"/>
            <a:ext cx="4740627" cy="1094948"/>
          </a:xfrm>
          <a:prstGeom prst="rect">
            <a:avLst/>
          </a:prstGeom>
        </p:spPr>
      </p:pic>
    </p:spTree>
    <p:extLst>
      <p:ext uri="{BB962C8B-B14F-4D97-AF65-F5344CB8AC3E}">
        <p14:creationId xmlns:p14="http://schemas.microsoft.com/office/powerpoint/2010/main" val="10563499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0D3322C-1180-6190-E613-42488AF9EF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Colorado</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25</a:t>
            </a:fld>
            <a:endParaRPr lang="en-US"/>
          </a:p>
        </p:txBody>
      </p:sp>
      <p:sp>
        <p:nvSpPr>
          <p:cNvPr id="12" name="Rectangle 11">
            <a:extLst>
              <a:ext uri="{FF2B5EF4-FFF2-40B4-BE49-F238E27FC236}">
                <a16:creationId xmlns:a16="http://schemas.microsoft.com/office/drawing/2014/main" id="{E98C0B3A-7DBD-6D73-7B81-FC23FF8896F4}"/>
              </a:ext>
            </a:extLst>
          </p:cNvPr>
          <p:cNvSpPr/>
          <p:nvPr/>
        </p:nvSpPr>
        <p:spPr>
          <a:xfrm>
            <a:off x="9686441" y="3029952"/>
            <a:ext cx="909234" cy="976393"/>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3BEED8A-7C34-AE57-EF5E-F56E85A34FA8}"/>
              </a:ext>
            </a:extLst>
          </p:cNvPr>
          <p:cNvSpPr txBox="1"/>
          <p:nvPr/>
        </p:nvSpPr>
        <p:spPr>
          <a:xfrm>
            <a:off x="914400" y="1371600"/>
            <a:ext cx="3764604" cy="646331"/>
          </a:xfrm>
          <a:prstGeom prst="rect">
            <a:avLst/>
          </a:prstGeom>
          <a:noFill/>
        </p:spPr>
        <p:txBody>
          <a:bodyPr wrap="square" rtlCol="0">
            <a:spAutoFit/>
          </a:bodyPr>
          <a:lstStyle/>
          <a:p>
            <a:pPr algn="l"/>
            <a:r>
              <a:rPr lang="en-US">
                <a:solidFill>
                  <a:srgbClr val="363737"/>
                </a:solidFill>
                <a:highlight>
                  <a:srgbClr val="FFFFFF"/>
                </a:highlight>
                <a:latin typeface="Spectral"/>
              </a:rPr>
              <a:t>3</a:t>
            </a:r>
            <a:r>
              <a:rPr lang="en-US" b="0" i="0">
                <a:solidFill>
                  <a:srgbClr val="363737"/>
                </a:solidFill>
                <a:effectLst/>
                <a:highlight>
                  <a:srgbClr val="FFFFFF"/>
                </a:highlight>
                <a:latin typeface="Spectral"/>
              </a:rPr>
              <a:t>0+%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since early 2022 through 2024</a:t>
            </a:r>
            <a:endParaRPr lang="en-US"/>
          </a:p>
        </p:txBody>
      </p:sp>
      <p:sp>
        <p:nvSpPr>
          <p:cNvPr id="8" name="TextBox 7">
            <a:extLst>
              <a:ext uri="{FF2B5EF4-FFF2-40B4-BE49-F238E27FC236}">
                <a16:creationId xmlns:a16="http://schemas.microsoft.com/office/drawing/2014/main" id="{8A871ADB-B8A9-100A-82F6-B7EDD7FE34E0}"/>
              </a:ext>
            </a:extLst>
          </p:cNvPr>
          <p:cNvSpPr txBox="1"/>
          <p:nvPr/>
        </p:nvSpPr>
        <p:spPr>
          <a:xfrm>
            <a:off x="9211159" y="2493441"/>
            <a:ext cx="808235" cy="276999"/>
          </a:xfrm>
          <a:prstGeom prst="rect">
            <a:avLst/>
          </a:prstGeom>
          <a:noFill/>
        </p:spPr>
        <p:txBody>
          <a:bodyPr wrap="none" rtlCol="0">
            <a:spAutoFit/>
          </a:bodyPr>
          <a:lstStyle/>
          <a:p>
            <a:r>
              <a:rPr lang="en-US" sz="1200"/>
              <a:t>100% of 1</a:t>
            </a:r>
          </a:p>
        </p:txBody>
      </p:sp>
      <p:pic>
        <p:nvPicPr>
          <p:cNvPr id="10" name="Picture 9">
            <a:extLst>
              <a:ext uri="{FF2B5EF4-FFF2-40B4-BE49-F238E27FC236}">
                <a16:creationId xmlns:a16="http://schemas.microsoft.com/office/drawing/2014/main" id="{BD4F0522-C23B-3D16-B167-CA4991A3C42D}"/>
              </a:ext>
            </a:extLst>
          </p:cNvPr>
          <p:cNvPicPr>
            <a:picLocks noChangeAspect="1"/>
          </p:cNvPicPr>
          <p:nvPr/>
        </p:nvPicPr>
        <p:blipFill>
          <a:blip r:embed="rId4"/>
          <a:stretch>
            <a:fillRect/>
          </a:stretch>
        </p:blipFill>
        <p:spPr>
          <a:xfrm>
            <a:off x="914400" y="2132086"/>
            <a:ext cx="4442847" cy="1657595"/>
          </a:xfrm>
          <a:prstGeom prst="rect">
            <a:avLst/>
          </a:prstGeom>
        </p:spPr>
      </p:pic>
      <p:sp>
        <p:nvSpPr>
          <p:cNvPr id="3" name="Rectangle 2">
            <a:extLst>
              <a:ext uri="{FF2B5EF4-FFF2-40B4-BE49-F238E27FC236}">
                <a16:creationId xmlns:a16="http://schemas.microsoft.com/office/drawing/2014/main" id="{9B9F1837-4A45-7414-DCF7-D82FC3EFDD02}"/>
              </a:ext>
            </a:extLst>
          </p:cNvPr>
          <p:cNvSpPr/>
          <p:nvPr/>
        </p:nvSpPr>
        <p:spPr>
          <a:xfrm>
            <a:off x="914400" y="2429753"/>
            <a:ext cx="3257549" cy="499185"/>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B9A162A-AF69-D13E-D75F-2C23834A6722}"/>
              </a:ext>
            </a:extLst>
          </p:cNvPr>
          <p:cNvSpPr/>
          <p:nvPr/>
        </p:nvSpPr>
        <p:spPr>
          <a:xfrm>
            <a:off x="914399" y="3047126"/>
            <a:ext cx="3257549" cy="74255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BD5087E-4FF6-1C20-25CD-3921C8298F06}"/>
              </a:ext>
            </a:extLst>
          </p:cNvPr>
          <p:cNvSpPr/>
          <p:nvPr/>
        </p:nvSpPr>
        <p:spPr>
          <a:xfrm>
            <a:off x="8991024"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1E50C72-38AC-2ED6-7A12-52DEABED1E68}"/>
              </a:ext>
            </a:extLst>
          </p:cNvPr>
          <p:cNvSpPr/>
          <p:nvPr/>
        </p:nvSpPr>
        <p:spPr>
          <a:xfrm>
            <a:off x="75004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61646BE-AA97-DF68-5C2C-D3BE596631F6}"/>
              </a:ext>
            </a:extLst>
          </p:cNvPr>
          <p:cNvSpPr/>
          <p:nvPr/>
        </p:nvSpPr>
        <p:spPr>
          <a:xfrm>
            <a:off x="8235610"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4D7AF94-808D-DF5C-F9FB-771B4F674B6A}"/>
              </a:ext>
            </a:extLst>
          </p:cNvPr>
          <p:cNvSpPr/>
          <p:nvPr/>
        </p:nvSpPr>
        <p:spPr>
          <a:xfrm>
            <a:off x="6751652"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73DA863-14E3-C2E7-8FCC-423628CE7F3C}"/>
              </a:ext>
            </a:extLst>
          </p:cNvPr>
          <p:cNvSpPr/>
          <p:nvPr/>
        </p:nvSpPr>
        <p:spPr>
          <a:xfrm>
            <a:off x="9721946"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96751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Iowa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26</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is the deceased match rate climbing this year? And last year?</a:t>
            </a:r>
            <a:endParaRPr lang="en-US"/>
          </a:p>
        </p:txBody>
      </p:sp>
      <p:pic>
        <p:nvPicPr>
          <p:cNvPr id="3" name="Picture 2">
            <a:extLst>
              <a:ext uri="{FF2B5EF4-FFF2-40B4-BE49-F238E27FC236}">
                <a16:creationId xmlns:a16="http://schemas.microsoft.com/office/drawing/2014/main" id="{EF776113-40B9-555E-5219-753C26CACB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7" name="Rectangle 6">
            <a:extLst>
              <a:ext uri="{FF2B5EF4-FFF2-40B4-BE49-F238E27FC236}">
                <a16:creationId xmlns:a16="http://schemas.microsoft.com/office/drawing/2014/main" id="{B54088F2-FA0D-E7FC-8F9E-0068E59BE6A6}"/>
              </a:ext>
            </a:extLst>
          </p:cNvPr>
          <p:cNvSpPr/>
          <p:nvPr/>
        </p:nvSpPr>
        <p:spPr>
          <a:xfrm>
            <a:off x="10371431" y="4543583"/>
            <a:ext cx="286238" cy="159548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56607CE-8A84-9BED-ACAC-DA1CEF0660B7}"/>
              </a:ext>
            </a:extLst>
          </p:cNvPr>
          <p:cNvSpPr/>
          <p:nvPr/>
        </p:nvSpPr>
        <p:spPr>
          <a:xfrm>
            <a:off x="8879741" y="356616"/>
            <a:ext cx="36370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5C1B328-54A6-14FA-A9E1-03FD5F697681}"/>
              </a:ext>
            </a:extLst>
          </p:cNvPr>
          <p:cNvSpPr/>
          <p:nvPr/>
        </p:nvSpPr>
        <p:spPr>
          <a:xfrm>
            <a:off x="7391400" y="356775"/>
            <a:ext cx="3589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7861BE3-E28C-8882-E99D-30DAB486DC73}"/>
              </a:ext>
            </a:extLst>
          </p:cNvPr>
          <p:cNvSpPr/>
          <p:nvPr/>
        </p:nvSpPr>
        <p:spPr>
          <a:xfrm>
            <a:off x="8130153" y="356775"/>
            <a:ext cx="36370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E869E8-2097-A018-69B1-B481075AB3E6}"/>
              </a:ext>
            </a:extLst>
          </p:cNvPr>
          <p:cNvSpPr/>
          <p:nvPr/>
        </p:nvSpPr>
        <p:spPr>
          <a:xfrm>
            <a:off x="6618406" y="356616"/>
            <a:ext cx="3589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F3C91C1-B5F7-ECED-F29C-A9BEA1366E5A}"/>
              </a:ext>
            </a:extLst>
          </p:cNvPr>
          <p:cNvSpPr/>
          <p:nvPr/>
        </p:nvSpPr>
        <p:spPr>
          <a:xfrm>
            <a:off x="9623300" y="356616"/>
            <a:ext cx="3589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7446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Illinois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27</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69331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For some reason </a:t>
            </a:r>
            <a:r>
              <a:rPr lang="en-US" b="0" i="0">
                <a:solidFill>
                  <a:srgbClr val="0070C0"/>
                </a:solidFill>
                <a:effectLst/>
                <a:highlight>
                  <a:srgbClr val="FFFFFF"/>
                </a:highlight>
                <a:latin typeface="Spectral"/>
              </a:rPr>
              <a:t>transaction volume </a:t>
            </a:r>
            <a:r>
              <a:rPr lang="en-US" b="0" i="0">
                <a:solidFill>
                  <a:srgbClr val="363737"/>
                </a:solidFill>
                <a:effectLst/>
                <a:highlight>
                  <a:srgbClr val="FFFFFF"/>
                </a:highlight>
                <a:latin typeface="Spectral"/>
              </a:rPr>
              <a:t>in Illinois was down in 2022 and early 2023 to about 1200/week, but </a:t>
            </a:r>
            <a:r>
              <a:rPr lang="en-US" b="0" i="0">
                <a:solidFill>
                  <a:srgbClr val="FF0000"/>
                </a:solidFill>
                <a:effectLst/>
                <a:highlight>
                  <a:srgbClr val="FFFFFF"/>
                </a:highlight>
                <a:latin typeface="Spectral"/>
              </a:rPr>
              <a:t>nonmatch </a:t>
            </a:r>
            <a:r>
              <a:rPr lang="en-US" b="0" i="0">
                <a:solidFill>
                  <a:srgbClr val="363737"/>
                </a:solidFill>
                <a:effectLst/>
                <a:highlight>
                  <a:srgbClr val="FFFFFF"/>
                </a:highlight>
                <a:latin typeface="Spectral"/>
              </a:rPr>
              <a:t>and </a:t>
            </a:r>
            <a:r>
              <a:rPr lang="en-US" b="1" i="0">
                <a:solidFill>
                  <a:srgbClr val="363737"/>
                </a:solidFill>
                <a:effectLst/>
                <a:highlight>
                  <a:srgbClr val="FFFFFF"/>
                </a:highlight>
                <a:latin typeface="Spectral"/>
              </a:rPr>
              <a:t>match but deceased</a:t>
            </a:r>
            <a:r>
              <a:rPr lang="en-US" b="0" i="0">
                <a:solidFill>
                  <a:srgbClr val="363737"/>
                </a:solidFill>
                <a:effectLst/>
                <a:highlight>
                  <a:srgbClr val="FFFFFF"/>
                </a:highlight>
                <a:latin typeface="Spectral"/>
              </a:rPr>
              <a:t> rates were higher during this same period.  </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A normal  </a:t>
            </a:r>
            <a:r>
              <a:rPr lang="en-US" b="0" i="0">
                <a:solidFill>
                  <a:srgbClr val="0070C0"/>
                </a:solidFill>
                <a:effectLst/>
                <a:highlight>
                  <a:srgbClr val="FFFFFF"/>
                </a:highlight>
                <a:latin typeface="Spectral"/>
              </a:rPr>
              <a:t>transaction rate  </a:t>
            </a:r>
            <a:r>
              <a:rPr lang="en-US" b="0" i="0">
                <a:solidFill>
                  <a:srgbClr val="363737"/>
                </a:solidFill>
                <a:effectLst/>
                <a:highlight>
                  <a:srgbClr val="FFFFFF"/>
                </a:highlight>
                <a:latin typeface="Spectral"/>
              </a:rPr>
              <a:t>was then seen in late 2023 and so far in 2024.</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was quite high in 2022 and early 2023.</a:t>
            </a:r>
          </a:p>
          <a:p>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838200" y="5969655"/>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7" name="Picture 6">
            <a:extLst>
              <a:ext uri="{FF2B5EF4-FFF2-40B4-BE49-F238E27FC236}">
                <a16:creationId xmlns:a16="http://schemas.microsoft.com/office/drawing/2014/main" id="{E4BD9FE2-30B0-D397-45BF-FEA0F2B1A0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8" name="Rectangle 7">
            <a:extLst>
              <a:ext uri="{FF2B5EF4-FFF2-40B4-BE49-F238E27FC236}">
                <a16:creationId xmlns:a16="http://schemas.microsoft.com/office/drawing/2014/main" id="{360B3E1E-0CC9-E55E-972E-03255CE62E57}"/>
              </a:ext>
            </a:extLst>
          </p:cNvPr>
          <p:cNvSpPr/>
          <p:nvPr/>
        </p:nvSpPr>
        <p:spPr>
          <a:xfrm>
            <a:off x="9501259" y="2521082"/>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6008ED2-00CB-ACB4-9961-DF6AAA71374B}"/>
              </a:ext>
            </a:extLst>
          </p:cNvPr>
          <p:cNvSpPr/>
          <p:nvPr/>
        </p:nvSpPr>
        <p:spPr>
          <a:xfrm>
            <a:off x="9501259" y="4692610"/>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1B5F3E-B623-8FC6-C2C2-793D6B0739EF}"/>
              </a:ext>
            </a:extLst>
          </p:cNvPr>
          <p:cNvSpPr/>
          <p:nvPr/>
        </p:nvSpPr>
        <p:spPr>
          <a:xfrm>
            <a:off x="9556399" y="1539240"/>
            <a:ext cx="574589" cy="28599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9F31C84-66E5-5576-2447-7C0DA7C736CC}"/>
              </a:ext>
            </a:extLst>
          </p:cNvPr>
          <p:cNvSpPr/>
          <p:nvPr/>
        </p:nvSpPr>
        <p:spPr>
          <a:xfrm>
            <a:off x="8967472"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ED8E631-CB98-6561-5439-0A7F6E1B1870}"/>
              </a:ext>
            </a:extLst>
          </p:cNvPr>
          <p:cNvSpPr/>
          <p:nvPr/>
        </p:nvSpPr>
        <p:spPr>
          <a:xfrm>
            <a:off x="7481945"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4056894-9434-9788-21B5-844A097A70B9}"/>
              </a:ext>
            </a:extLst>
          </p:cNvPr>
          <p:cNvSpPr/>
          <p:nvPr/>
        </p:nvSpPr>
        <p:spPr>
          <a:xfrm>
            <a:off x="8217884"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23266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Kansas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28</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399" y="1371600"/>
            <a:ext cx="4056303" cy="2585323"/>
          </a:xfrm>
          <a:prstGeom prst="rect">
            <a:avLst/>
          </a:prstGeom>
          <a:noFill/>
        </p:spPr>
        <p:txBody>
          <a:bodyPr wrap="square" rtlCol="0">
            <a:spAutoFit/>
          </a:bodyPr>
          <a:lstStyle/>
          <a:p>
            <a:pPr algn="l"/>
            <a:r>
              <a:rPr lang="en-US" b="1" i="0">
                <a:solidFill>
                  <a:srgbClr val="0070C0"/>
                </a:solidFill>
                <a:effectLst/>
                <a:highlight>
                  <a:srgbClr val="FFFFFF"/>
                </a:highlight>
                <a:latin typeface="Spectral"/>
              </a:rPr>
              <a:t>Transaction counts </a:t>
            </a:r>
            <a:r>
              <a:rPr lang="en-US" i="0">
                <a:solidFill>
                  <a:srgbClr val="363737"/>
                </a:solidFill>
                <a:effectLst/>
                <a:highlight>
                  <a:srgbClr val="FFFFFF"/>
                </a:highlight>
                <a:latin typeface="Spectral"/>
              </a:rPr>
              <a:t>suggest whole Kansas voter file processed through HAVV starting in mid-2020? But HAVV supposedly is only for new applications?</a:t>
            </a:r>
          </a:p>
          <a:p>
            <a:pPr algn="l"/>
            <a:endParaRPr lang="en-US" b="1">
              <a:solidFill>
                <a:srgbClr val="363737"/>
              </a:solidFill>
              <a:highlight>
                <a:srgbClr val="FFFFFF"/>
              </a:highlight>
              <a:latin typeface="Spectral"/>
            </a:endParaRPr>
          </a:p>
          <a:p>
            <a:pPr algn="l"/>
            <a:r>
              <a:rPr lang="en-US" i="0">
                <a:solidFill>
                  <a:srgbClr val="363737"/>
                </a:solidFill>
                <a:effectLst/>
                <a:highlight>
                  <a:srgbClr val="FFFFFF"/>
                </a:highlight>
                <a:latin typeface="Spectral"/>
              </a:rPr>
              <a:t>Why was </a:t>
            </a:r>
            <a:r>
              <a:rPr lang="en-US" b="1" i="0">
                <a:solidFill>
                  <a:srgbClr val="FF0000"/>
                </a:solidFill>
                <a:effectLst/>
                <a:highlight>
                  <a:srgbClr val="FFFFFF"/>
                </a:highlight>
                <a:latin typeface="Spectral"/>
              </a:rPr>
              <a:t>nonmatch rate ~30% </a:t>
            </a:r>
            <a:r>
              <a:rPr lang="en-US" i="0">
                <a:solidFill>
                  <a:srgbClr val="363737"/>
                </a:solidFill>
                <a:effectLst/>
                <a:highlight>
                  <a:srgbClr val="FFFFFF"/>
                </a:highlight>
                <a:latin typeface="Spectral"/>
              </a:rPr>
              <a:t>while processing whole state file?</a:t>
            </a:r>
          </a:p>
          <a:p>
            <a:pPr algn="l"/>
            <a:endParaRPr lang="en-US">
              <a:solidFill>
                <a:srgbClr val="363737"/>
              </a:solidFill>
              <a:highlight>
                <a:srgbClr val="FFFFFF"/>
              </a:highlight>
              <a:latin typeface="Spectral"/>
            </a:endParaRPr>
          </a:p>
          <a:p>
            <a:pPr algn="l"/>
            <a:r>
              <a:rPr lang="en-US" i="0">
                <a:solidFill>
                  <a:srgbClr val="363737"/>
                </a:solidFill>
                <a:effectLst/>
                <a:highlight>
                  <a:srgbClr val="FFFFFF"/>
                </a:highlight>
                <a:latin typeface="Spectral"/>
              </a:rPr>
              <a:t>Increase in </a:t>
            </a:r>
            <a:r>
              <a:rPr lang="en-US" b="1" i="0">
                <a:solidFill>
                  <a:srgbClr val="363737"/>
                </a:solidFill>
                <a:effectLst/>
                <a:highlight>
                  <a:srgbClr val="FFFFFF"/>
                </a:highlight>
                <a:latin typeface="Spectral"/>
              </a:rPr>
              <a:t>death match rate </a:t>
            </a:r>
            <a:r>
              <a:rPr lang="en-US" i="0">
                <a:solidFill>
                  <a:srgbClr val="363737"/>
                </a:solidFill>
                <a:effectLst/>
                <a:highlight>
                  <a:srgbClr val="FFFFFF"/>
                </a:highlight>
                <a:latin typeface="Spectral"/>
              </a:rPr>
              <a:t>in 2024.</a:t>
            </a:r>
          </a:p>
        </p:txBody>
      </p:sp>
      <p:sp>
        <p:nvSpPr>
          <p:cNvPr id="6" name="TextBox 5">
            <a:extLst>
              <a:ext uri="{FF2B5EF4-FFF2-40B4-BE49-F238E27FC236}">
                <a16:creationId xmlns:a16="http://schemas.microsoft.com/office/drawing/2014/main" id="{1EB25811-5E3B-EF4E-7944-D712C7620BDF}"/>
              </a:ext>
            </a:extLst>
          </p:cNvPr>
          <p:cNvSpPr txBox="1"/>
          <p:nvPr/>
        </p:nvSpPr>
        <p:spPr>
          <a:xfrm>
            <a:off x="819157" y="6277302"/>
            <a:ext cx="2946769" cy="523220"/>
          </a:xfrm>
          <a:prstGeom prst="rect">
            <a:avLst/>
          </a:prstGeom>
          <a:noFill/>
        </p:spPr>
        <p:txBody>
          <a:bodyPr wrap="none" rtlCol="0">
            <a:spAutoFit/>
          </a:bodyPr>
          <a:lstStyle/>
          <a:p>
            <a:r>
              <a:rPr lang="en-US" sz="1400"/>
              <a:t>https://watchdoglab.substack.com/p/</a:t>
            </a:r>
            <a:br>
              <a:rPr lang="en-US" sz="1400"/>
            </a:br>
            <a:r>
              <a:rPr lang="en-US" sz="1400"/>
              <a:t>understanding-kansas-help-america</a:t>
            </a:r>
          </a:p>
        </p:txBody>
      </p:sp>
      <p:sp>
        <p:nvSpPr>
          <p:cNvPr id="8" name="Rectangle 7">
            <a:extLst>
              <a:ext uri="{FF2B5EF4-FFF2-40B4-BE49-F238E27FC236}">
                <a16:creationId xmlns:a16="http://schemas.microsoft.com/office/drawing/2014/main" id="{B1376F1B-29AB-652B-D478-ED5B2B75020C}"/>
              </a:ext>
            </a:extLst>
          </p:cNvPr>
          <p:cNvSpPr/>
          <p:nvPr/>
        </p:nvSpPr>
        <p:spPr>
          <a:xfrm>
            <a:off x="8511703" y="246875"/>
            <a:ext cx="505838" cy="624600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B06EA2DD-947C-8BB2-0365-2DCE7246C0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5362" y="136525"/>
            <a:ext cx="5052070" cy="6537973"/>
          </a:xfrm>
          <a:prstGeom prst="rect">
            <a:avLst/>
          </a:prstGeom>
        </p:spPr>
      </p:pic>
      <p:sp>
        <p:nvSpPr>
          <p:cNvPr id="10" name="TextBox 9">
            <a:extLst>
              <a:ext uri="{FF2B5EF4-FFF2-40B4-BE49-F238E27FC236}">
                <a16:creationId xmlns:a16="http://schemas.microsoft.com/office/drawing/2014/main" id="{B11493D6-0AD6-204B-276B-58D44C2D61F4}"/>
              </a:ext>
            </a:extLst>
          </p:cNvPr>
          <p:cNvSpPr txBox="1"/>
          <p:nvPr/>
        </p:nvSpPr>
        <p:spPr>
          <a:xfrm>
            <a:off x="8511703" y="246875"/>
            <a:ext cx="854721" cy="646331"/>
          </a:xfrm>
          <a:prstGeom prst="rect">
            <a:avLst/>
          </a:prstGeom>
          <a:noFill/>
        </p:spPr>
        <p:txBody>
          <a:bodyPr wrap="none" rtlCol="0">
            <a:spAutoFit/>
          </a:bodyPr>
          <a:lstStyle/>
          <a:p>
            <a:r>
              <a:rPr lang="en-US"/>
              <a:t>Whole </a:t>
            </a:r>
            <a:br>
              <a:rPr lang="en-US"/>
            </a:br>
            <a:r>
              <a:rPr lang="en-US"/>
              <a:t>State?</a:t>
            </a:r>
          </a:p>
        </p:txBody>
      </p:sp>
      <p:cxnSp>
        <p:nvCxnSpPr>
          <p:cNvPr id="11" name="Straight Connector 10">
            <a:extLst>
              <a:ext uri="{FF2B5EF4-FFF2-40B4-BE49-F238E27FC236}">
                <a16:creationId xmlns:a16="http://schemas.microsoft.com/office/drawing/2014/main" id="{CA57A982-0F5D-D1A7-EF08-24640A1D54AD}"/>
              </a:ext>
            </a:extLst>
          </p:cNvPr>
          <p:cNvCxnSpPr>
            <a:cxnSpLocks/>
          </p:cNvCxnSpPr>
          <p:nvPr/>
        </p:nvCxnSpPr>
        <p:spPr>
          <a:xfrm flipV="1">
            <a:off x="9203155" y="5346357"/>
            <a:ext cx="1784277" cy="648012"/>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FE335314-77B1-563F-6B12-B8317399B002}"/>
              </a:ext>
            </a:extLst>
          </p:cNvPr>
          <p:cNvSpPr/>
          <p:nvPr/>
        </p:nvSpPr>
        <p:spPr>
          <a:xfrm>
            <a:off x="8939064" y="358946"/>
            <a:ext cx="57641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6FCDCD7-E39F-3EEB-CFD5-20DEB03CA42E}"/>
              </a:ext>
            </a:extLst>
          </p:cNvPr>
          <p:cNvSpPr/>
          <p:nvPr/>
        </p:nvSpPr>
        <p:spPr>
          <a:xfrm>
            <a:off x="8939063" y="2498429"/>
            <a:ext cx="50583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F02771E-0321-21CC-8F7C-B3C084B33D04}"/>
              </a:ext>
            </a:extLst>
          </p:cNvPr>
          <p:cNvSpPr/>
          <p:nvPr/>
        </p:nvSpPr>
        <p:spPr>
          <a:xfrm>
            <a:off x="8939064" y="4648782"/>
            <a:ext cx="50583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CE081CB-FE4A-3540-A531-CB482CDD5884}"/>
              </a:ext>
            </a:extLst>
          </p:cNvPr>
          <p:cNvSpPr/>
          <p:nvPr/>
        </p:nvSpPr>
        <p:spPr>
          <a:xfrm>
            <a:off x="10409645" y="4688789"/>
            <a:ext cx="15126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4E985AB-13FD-E14B-F9CA-5F77919921D6}"/>
              </a:ext>
            </a:extLst>
          </p:cNvPr>
          <p:cNvSpPr/>
          <p:nvPr/>
        </p:nvSpPr>
        <p:spPr>
          <a:xfrm>
            <a:off x="9982200" y="2496228"/>
            <a:ext cx="20478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FEBA93D2-40FB-4F0C-38C4-A3B0F1DAED46}"/>
              </a:ext>
            </a:extLst>
          </p:cNvPr>
          <p:cNvPicPr>
            <a:picLocks noChangeAspect="1"/>
          </p:cNvPicPr>
          <p:nvPr/>
        </p:nvPicPr>
        <p:blipFill>
          <a:blip r:embed="rId4"/>
          <a:stretch>
            <a:fillRect/>
          </a:stretch>
        </p:blipFill>
        <p:spPr>
          <a:xfrm>
            <a:off x="938354" y="3928999"/>
            <a:ext cx="3628859" cy="2130252"/>
          </a:xfrm>
          <a:prstGeom prst="rect">
            <a:avLst/>
          </a:prstGeom>
        </p:spPr>
      </p:pic>
      <p:sp>
        <p:nvSpPr>
          <p:cNvPr id="17" name="Rectangle 16">
            <a:extLst>
              <a:ext uri="{FF2B5EF4-FFF2-40B4-BE49-F238E27FC236}">
                <a16:creationId xmlns:a16="http://schemas.microsoft.com/office/drawing/2014/main" id="{DC96A817-764C-C354-A40E-BB0F0ABC022A}"/>
              </a:ext>
            </a:extLst>
          </p:cNvPr>
          <p:cNvSpPr/>
          <p:nvPr/>
        </p:nvSpPr>
        <p:spPr>
          <a:xfrm>
            <a:off x="951648" y="5450682"/>
            <a:ext cx="3713221" cy="60856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11917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FFFA271-584C-7E8B-381A-8DC69D44F8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Massachusetts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29</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754326"/>
          </a:xfrm>
          <a:prstGeom prst="rect">
            <a:avLst/>
          </a:prstGeom>
          <a:noFill/>
        </p:spPr>
        <p:txBody>
          <a:bodyPr wrap="square" rtlCol="0">
            <a:spAutoFit/>
          </a:bodyPr>
          <a:lstStyle/>
          <a:p>
            <a:pPr algn="l"/>
            <a:r>
              <a:rPr lang="en-US" b="0" i="0">
                <a:solidFill>
                  <a:srgbClr val="0070C0"/>
                </a:solidFill>
                <a:effectLst/>
                <a:highlight>
                  <a:srgbClr val="FFFFFF"/>
                </a:highlight>
                <a:latin typeface="Spectral"/>
              </a:rPr>
              <a:t>Weekly transactions </a:t>
            </a:r>
            <a:r>
              <a:rPr lang="en-US" b="0" i="0">
                <a:solidFill>
                  <a:srgbClr val="363737"/>
                </a:solidFill>
                <a:effectLst/>
                <a:highlight>
                  <a:srgbClr val="FFFFFF"/>
                </a:highlight>
                <a:latin typeface="Spectral"/>
              </a:rPr>
              <a:t>in Massachuetts are fairly small.</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Massachusetts’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has been trending upward and is now often over 40%</a:t>
            </a:r>
            <a:r>
              <a:rPr lang="en-US">
                <a:solidFill>
                  <a:srgbClr val="363737"/>
                </a:solidFill>
                <a:highlight>
                  <a:srgbClr val="FFFFFF"/>
                </a:highlight>
                <a:latin typeface="Spectral"/>
              </a:rPr>
              <a:t>.</a:t>
            </a:r>
            <a:endParaRPr lang="en-US" b="0" i="0">
              <a:solidFill>
                <a:srgbClr val="363737"/>
              </a:solidFill>
              <a:effectLst/>
              <a:highlight>
                <a:srgbClr val="FFFFFF"/>
              </a:highlight>
              <a:latin typeface="Spectral"/>
            </a:endParaRPr>
          </a:p>
        </p:txBody>
      </p:sp>
      <p:sp>
        <p:nvSpPr>
          <p:cNvPr id="8" name="Rectangle 7">
            <a:extLst>
              <a:ext uri="{FF2B5EF4-FFF2-40B4-BE49-F238E27FC236}">
                <a16:creationId xmlns:a16="http://schemas.microsoft.com/office/drawing/2014/main" id="{BC12DD86-9895-B5FE-E097-19A366675374}"/>
              </a:ext>
            </a:extLst>
          </p:cNvPr>
          <p:cNvSpPr/>
          <p:nvPr/>
        </p:nvSpPr>
        <p:spPr>
          <a:xfrm>
            <a:off x="9108281" y="2542327"/>
            <a:ext cx="151838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9A035076-8175-984E-FF85-589F96E5B2A2}"/>
              </a:ext>
            </a:extLst>
          </p:cNvPr>
          <p:cNvCxnSpPr>
            <a:cxnSpLocks/>
          </p:cNvCxnSpPr>
          <p:nvPr/>
        </p:nvCxnSpPr>
        <p:spPr>
          <a:xfrm flipV="1">
            <a:off x="6535119" y="3094495"/>
            <a:ext cx="4091552" cy="467533"/>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85A703F-A34D-C085-69B8-4076D74647F6}"/>
              </a:ext>
            </a:extLst>
          </p:cNvPr>
          <p:cNvSpPr/>
          <p:nvPr/>
        </p:nvSpPr>
        <p:spPr>
          <a:xfrm>
            <a:off x="8122444" y="2542327"/>
            <a:ext cx="70723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35410F42-A973-2929-6EB2-6B44AC991299}"/>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0D6AB42-E757-A8A8-F00D-350FAA4D1E63}"/>
              </a:ext>
            </a:extLst>
          </p:cNvPr>
          <p:cNvSpPr/>
          <p:nvPr/>
        </p:nvSpPr>
        <p:spPr>
          <a:xfrm>
            <a:off x="74623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A3B8C14-A4FB-DBC2-315F-F32CEDF9872A}"/>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5D51EA0-0004-A27B-DA04-384B0108005B}"/>
              </a:ext>
            </a:extLst>
          </p:cNvPr>
          <p:cNvSpPr/>
          <p:nvPr/>
        </p:nvSpPr>
        <p:spPr>
          <a:xfrm>
            <a:off x="6689932"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AA6DB74-3A82-DD5A-C293-8466D8C60072}"/>
              </a:ext>
            </a:extLst>
          </p:cNvPr>
          <p:cNvSpPr/>
          <p:nvPr/>
        </p:nvSpPr>
        <p:spPr>
          <a:xfrm>
            <a:off x="9699108"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9694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4A50B-12A4-1139-8BB5-238236A534D3}"/>
              </a:ext>
            </a:extLst>
          </p:cNvPr>
          <p:cNvSpPr>
            <a:spLocks noGrp="1"/>
          </p:cNvSpPr>
          <p:nvPr>
            <p:ph type="title"/>
          </p:nvPr>
        </p:nvSpPr>
        <p:spPr/>
        <p:txBody>
          <a:bodyPr/>
          <a:lstStyle/>
          <a:p>
            <a:r>
              <a:rPr lang="en-US" b="1">
                <a:solidFill>
                  <a:srgbClr val="0070C0"/>
                </a:solidFill>
              </a:rPr>
              <a:t>HAVV Background: Conceptual Process</a:t>
            </a:r>
          </a:p>
        </p:txBody>
      </p:sp>
      <p:sp>
        <p:nvSpPr>
          <p:cNvPr id="4" name="Slide Number Placeholder 3">
            <a:extLst>
              <a:ext uri="{FF2B5EF4-FFF2-40B4-BE49-F238E27FC236}">
                <a16:creationId xmlns:a16="http://schemas.microsoft.com/office/drawing/2014/main" id="{5A6D45DB-786A-2CCB-6AA4-D1BF39A0D21E}"/>
              </a:ext>
            </a:extLst>
          </p:cNvPr>
          <p:cNvSpPr>
            <a:spLocks noGrp="1"/>
          </p:cNvSpPr>
          <p:nvPr>
            <p:ph type="sldNum" sz="quarter" idx="12"/>
          </p:nvPr>
        </p:nvSpPr>
        <p:spPr/>
        <p:txBody>
          <a:bodyPr/>
          <a:lstStyle/>
          <a:p>
            <a:fld id="{DE006E5C-12E9-419C-94E8-3FE945C12AF0}" type="slidenum">
              <a:rPr lang="en-US" smtClean="0"/>
              <a:t>3</a:t>
            </a:fld>
            <a:endParaRPr lang="en-US"/>
          </a:p>
        </p:txBody>
      </p:sp>
      <p:pic>
        <p:nvPicPr>
          <p:cNvPr id="2050" name="Picture 2">
            <a:extLst>
              <a:ext uri="{FF2B5EF4-FFF2-40B4-BE49-F238E27FC236}">
                <a16:creationId xmlns:a16="http://schemas.microsoft.com/office/drawing/2014/main" id="{2AEF4BCC-E3AA-64B4-3F06-7C864BD3C5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5920" y="1491875"/>
            <a:ext cx="7646280" cy="450087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05D7383-6B53-C44A-125E-EE399269DC0E}"/>
              </a:ext>
            </a:extLst>
          </p:cNvPr>
          <p:cNvSpPr txBox="1"/>
          <p:nvPr/>
        </p:nvSpPr>
        <p:spPr>
          <a:xfrm>
            <a:off x="838200" y="6075144"/>
            <a:ext cx="7217938" cy="646331"/>
          </a:xfrm>
          <a:prstGeom prst="rect">
            <a:avLst/>
          </a:prstGeom>
          <a:noFill/>
        </p:spPr>
        <p:txBody>
          <a:bodyPr wrap="none" rtlCol="0">
            <a:spAutoFit/>
          </a:bodyPr>
          <a:lstStyle/>
          <a:p>
            <a:pPr algn="l"/>
            <a:r>
              <a:rPr lang="en-US" b="1" i="0">
                <a:solidFill>
                  <a:srgbClr val="363737"/>
                </a:solidFill>
                <a:effectLst/>
                <a:highlight>
                  <a:srgbClr val="FFFFFF"/>
                </a:highlight>
                <a:latin typeface="var(--font_family_headings, var(--font_family_headings_preset, var(--font-family-title)))"/>
              </a:rPr>
              <a:t>Questions about Help America Vote Verification data in many states</a:t>
            </a:r>
            <a:br>
              <a:rPr lang="en-US" b="1" i="0">
                <a:solidFill>
                  <a:srgbClr val="363737"/>
                </a:solidFill>
                <a:effectLst/>
                <a:highlight>
                  <a:srgbClr val="FFFFFF"/>
                </a:highlight>
                <a:latin typeface="var(--font_family_headings, var(--font_family_headings_preset, var(--font-family-title)))"/>
              </a:rPr>
            </a:br>
            <a:r>
              <a:rPr lang="en-US" i="0">
                <a:solidFill>
                  <a:srgbClr val="363737"/>
                </a:solidFill>
                <a:effectLst/>
                <a:highlight>
                  <a:srgbClr val="FFFFFF"/>
                </a:highlight>
                <a:latin typeface="var(--font_family_headings, var(--font_family_headings_preset, var(--font-family-title)))"/>
              </a:rPr>
              <a:t>https://watchdoglab.substack.com/p/questions-about-help-america-vote</a:t>
            </a:r>
          </a:p>
        </p:txBody>
      </p:sp>
    </p:spTree>
    <p:extLst>
      <p:ext uri="{BB962C8B-B14F-4D97-AF65-F5344CB8AC3E}">
        <p14:creationId xmlns:p14="http://schemas.microsoft.com/office/powerpoint/2010/main" val="7829969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2F0B196-26FC-17BA-237B-C5985DA5DE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Missouri</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30</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2031325"/>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has the weekly </a:t>
            </a:r>
            <a:r>
              <a:rPr lang="en-US" b="1" i="0">
                <a:solidFill>
                  <a:srgbClr val="0070C0"/>
                </a:solidFill>
                <a:effectLst/>
                <a:highlight>
                  <a:srgbClr val="FFFFFF"/>
                </a:highlight>
                <a:latin typeface="Spectral"/>
              </a:rPr>
              <a:t>transaction rate </a:t>
            </a:r>
            <a:r>
              <a:rPr lang="en-US" b="0" i="0">
                <a:solidFill>
                  <a:srgbClr val="363737"/>
                </a:solidFill>
                <a:effectLst/>
                <a:highlight>
                  <a:srgbClr val="FFFFFF"/>
                </a:highlight>
                <a:latin typeface="Spectral"/>
              </a:rPr>
              <a:t>increased in late 2023 and 2024 with wide wide week-to-week swings?</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Why did the week ending Feb. 17, 2024 have a 32% </a:t>
            </a:r>
            <a:r>
              <a:rPr lang="en-US" b="1">
                <a:solidFill>
                  <a:srgbClr val="363737"/>
                </a:solidFill>
                <a:highlight>
                  <a:srgbClr val="FFFFFF"/>
                </a:highlight>
                <a:latin typeface="Spectral"/>
              </a:rPr>
              <a:t>deceased match </a:t>
            </a:r>
            <a:r>
              <a:rPr lang="en-US">
                <a:solidFill>
                  <a:srgbClr val="363737"/>
                </a:solidFill>
                <a:highlight>
                  <a:srgbClr val="FFFFFF"/>
                </a:highlight>
                <a:latin typeface="Spectral"/>
              </a:rPr>
              <a:t>rate?</a:t>
            </a:r>
            <a:endParaRPr lang="en-US"/>
          </a:p>
        </p:txBody>
      </p:sp>
      <p:sp>
        <p:nvSpPr>
          <p:cNvPr id="11" name="Rectangle 10">
            <a:extLst>
              <a:ext uri="{FF2B5EF4-FFF2-40B4-BE49-F238E27FC236}">
                <a16:creationId xmlns:a16="http://schemas.microsoft.com/office/drawing/2014/main" id="{7A334032-1BCE-48B6-52C2-1C9F7D1A65C7}"/>
              </a:ext>
            </a:extLst>
          </p:cNvPr>
          <p:cNvSpPr/>
          <p:nvPr/>
        </p:nvSpPr>
        <p:spPr>
          <a:xfrm>
            <a:off x="10163444" y="365126"/>
            <a:ext cx="458061"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E5F1759-F0EF-C88C-B221-96B9A3075B4B}"/>
              </a:ext>
            </a:extLst>
          </p:cNvPr>
          <p:cNvSpPr/>
          <p:nvPr/>
        </p:nvSpPr>
        <p:spPr>
          <a:xfrm>
            <a:off x="10352007" y="5398576"/>
            <a:ext cx="83518" cy="91143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3FACF54-CA38-6826-7D2E-7079B1CDAA41}"/>
              </a:ext>
            </a:extLst>
          </p:cNvPr>
          <p:cNvPicPr>
            <a:picLocks noChangeAspect="1"/>
          </p:cNvPicPr>
          <p:nvPr/>
        </p:nvPicPr>
        <p:blipFill>
          <a:blip r:embed="rId4"/>
          <a:stretch>
            <a:fillRect/>
          </a:stretch>
        </p:blipFill>
        <p:spPr>
          <a:xfrm>
            <a:off x="978693" y="3455076"/>
            <a:ext cx="4513411" cy="2534821"/>
          </a:xfrm>
          <a:prstGeom prst="rect">
            <a:avLst/>
          </a:prstGeom>
        </p:spPr>
      </p:pic>
      <p:sp>
        <p:nvSpPr>
          <p:cNvPr id="10" name="Rectangle 9">
            <a:extLst>
              <a:ext uri="{FF2B5EF4-FFF2-40B4-BE49-F238E27FC236}">
                <a16:creationId xmlns:a16="http://schemas.microsoft.com/office/drawing/2014/main" id="{BC2A7BD5-AC49-E44F-8E6B-524A4D435281}"/>
              </a:ext>
            </a:extLst>
          </p:cNvPr>
          <p:cNvSpPr/>
          <p:nvPr/>
        </p:nvSpPr>
        <p:spPr>
          <a:xfrm>
            <a:off x="967299" y="4996657"/>
            <a:ext cx="4524805" cy="17065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B9D3CD98-95FD-A5F7-8906-84F68844A52D}"/>
              </a:ext>
            </a:extLst>
          </p:cNvPr>
          <p:cNvSpPr/>
          <p:nvPr/>
        </p:nvSpPr>
        <p:spPr>
          <a:xfrm>
            <a:off x="9008867" y="356616"/>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7EDCD5F-2507-8A72-2A8B-2EAF548A3CF2}"/>
              </a:ext>
            </a:extLst>
          </p:cNvPr>
          <p:cNvSpPr/>
          <p:nvPr/>
        </p:nvSpPr>
        <p:spPr>
          <a:xfrm>
            <a:off x="7546200" y="356775"/>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9F4AC27-EB8F-9608-0ED7-C13F4C70EF58}"/>
              </a:ext>
            </a:extLst>
          </p:cNvPr>
          <p:cNvSpPr/>
          <p:nvPr/>
        </p:nvSpPr>
        <p:spPr>
          <a:xfrm>
            <a:off x="8266899" y="356775"/>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5C0535D-A78F-074C-0CE2-FCE1EF4E74E7}"/>
              </a:ext>
            </a:extLst>
          </p:cNvPr>
          <p:cNvSpPr/>
          <p:nvPr/>
        </p:nvSpPr>
        <p:spPr>
          <a:xfrm>
            <a:off x="9735595" y="356616"/>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8A5076AF-7F06-6485-EDD3-4741F064B200}"/>
              </a:ext>
            </a:extLst>
          </p:cNvPr>
          <p:cNvCxnSpPr>
            <a:cxnSpLocks/>
          </p:cNvCxnSpPr>
          <p:nvPr/>
        </p:nvCxnSpPr>
        <p:spPr>
          <a:xfrm flipV="1">
            <a:off x="11136085" y="478971"/>
            <a:ext cx="0" cy="106657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E2569ED-AFD0-4F07-6CE9-86FAE76E2755}"/>
              </a:ext>
            </a:extLst>
          </p:cNvPr>
          <p:cNvSpPr txBox="1"/>
          <p:nvPr/>
        </p:nvSpPr>
        <p:spPr>
          <a:xfrm>
            <a:off x="10851842" y="1474725"/>
            <a:ext cx="942887" cy="646331"/>
          </a:xfrm>
          <a:prstGeom prst="rect">
            <a:avLst/>
          </a:prstGeom>
          <a:noFill/>
        </p:spPr>
        <p:txBody>
          <a:bodyPr wrap="none" rtlCol="0">
            <a:spAutoFit/>
          </a:bodyPr>
          <a:lstStyle/>
          <a:p>
            <a:r>
              <a:rPr lang="en-US"/>
              <a:t>June 20</a:t>
            </a:r>
            <a:br>
              <a:rPr lang="en-US"/>
            </a:br>
            <a:r>
              <a:rPr lang="en-US"/>
              <a:t>+72,000</a:t>
            </a:r>
          </a:p>
        </p:txBody>
      </p:sp>
    </p:spTree>
    <p:extLst>
      <p:ext uri="{BB962C8B-B14F-4D97-AF65-F5344CB8AC3E}">
        <p14:creationId xmlns:p14="http://schemas.microsoft.com/office/powerpoint/2010/main" val="30129064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Montana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31</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2031325"/>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did 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greatly increase in early 2023 after being fairly stable from 2014 through 2022?  </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Why has this rate been declining since the spike in eary 2023?</a:t>
            </a:r>
            <a:endParaRPr lang="en-US"/>
          </a:p>
        </p:txBody>
      </p:sp>
      <p:pic>
        <p:nvPicPr>
          <p:cNvPr id="6" name="Picture 5">
            <a:extLst>
              <a:ext uri="{FF2B5EF4-FFF2-40B4-BE49-F238E27FC236}">
                <a16:creationId xmlns:a16="http://schemas.microsoft.com/office/drawing/2014/main" id="{278C7653-AAF9-1874-275B-32D485C9DC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D310828E-7A70-60DC-8789-ACC51DC9407E}"/>
              </a:ext>
            </a:extLst>
          </p:cNvPr>
          <p:cNvSpPr/>
          <p:nvPr/>
        </p:nvSpPr>
        <p:spPr>
          <a:xfrm>
            <a:off x="9982200" y="4543587"/>
            <a:ext cx="585486"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E0642F0-B088-6704-ED39-CA5B3FD8DB54}"/>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5977B1-8572-4416-ACB9-34AF6BABA5C0}"/>
              </a:ext>
            </a:extLst>
          </p:cNvPr>
          <p:cNvSpPr/>
          <p:nvPr/>
        </p:nvSpPr>
        <p:spPr>
          <a:xfrm>
            <a:off x="7462380"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10FCECD-2255-C6EF-FC22-671785919733}"/>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BA22E18-D960-8404-8807-CA17391A1AD3}"/>
              </a:ext>
            </a:extLst>
          </p:cNvPr>
          <p:cNvSpPr/>
          <p:nvPr/>
        </p:nvSpPr>
        <p:spPr>
          <a:xfrm>
            <a:off x="6689932"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4A4AFBA-AD12-6427-F818-B6DBEB26DABD}"/>
              </a:ext>
            </a:extLst>
          </p:cNvPr>
          <p:cNvSpPr/>
          <p:nvPr/>
        </p:nvSpPr>
        <p:spPr>
          <a:xfrm>
            <a:off x="9706706"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41802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North Carolina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32</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20032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What caused the </a:t>
            </a:r>
            <a:r>
              <a:rPr lang="en-US" b="0" i="0">
                <a:solidFill>
                  <a:srgbClr val="0070C0"/>
                </a:solidFill>
                <a:effectLst/>
                <a:highlight>
                  <a:srgbClr val="FFFFFF"/>
                </a:highlight>
                <a:latin typeface="Spectral"/>
              </a:rPr>
              <a:t>transaction spike </a:t>
            </a:r>
            <a:r>
              <a:rPr lang="en-US" b="0" i="0">
                <a:solidFill>
                  <a:srgbClr val="363737"/>
                </a:solidFill>
                <a:effectLst/>
                <a:highlight>
                  <a:srgbClr val="FFFFFF"/>
                </a:highlight>
                <a:latin typeface="Spectral"/>
              </a:rPr>
              <a:t>in April – after the presidential primary?  Why is the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trending higher since 2021?</a:t>
            </a:r>
            <a:endParaRPr lang="en-US"/>
          </a:p>
        </p:txBody>
      </p:sp>
      <p:pic>
        <p:nvPicPr>
          <p:cNvPr id="3" name="Picture 2">
            <a:extLst>
              <a:ext uri="{FF2B5EF4-FFF2-40B4-BE49-F238E27FC236}">
                <a16:creationId xmlns:a16="http://schemas.microsoft.com/office/drawing/2014/main" id="{87A842A8-F6B7-5A65-761A-FCA6C87826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7" name="Rectangle 6">
            <a:extLst>
              <a:ext uri="{FF2B5EF4-FFF2-40B4-BE49-F238E27FC236}">
                <a16:creationId xmlns:a16="http://schemas.microsoft.com/office/drawing/2014/main" id="{8B95C6D3-0058-040D-0E06-6817DAA4223D}"/>
              </a:ext>
            </a:extLst>
          </p:cNvPr>
          <p:cNvSpPr/>
          <p:nvPr/>
        </p:nvSpPr>
        <p:spPr>
          <a:xfrm>
            <a:off x="10443273" y="365760"/>
            <a:ext cx="18339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B97928A3-B7B1-9BF0-FFEB-C42C288B7229}"/>
              </a:ext>
            </a:extLst>
          </p:cNvPr>
          <p:cNvCxnSpPr>
            <a:cxnSpLocks/>
          </p:cNvCxnSpPr>
          <p:nvPr/>
        </p:nvCxnSpPr>
        <p:spPr>
          <a:xfrm flipV="1">
            <a:off x="9146328" y="2992383"/>
            <a:ext cx="1388643" cy="492470"/>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B3639746-0BE3-A2FD-44B9-AE4312E9ADAA}"/>
              </a:ext>
            </a:extLst>
          </p:cNvPr>
          <p:cNvSpPr/>
          <p:nvPr/>
        </p:nvSpPr>
        <p:spPr>
          <a:xfrm>
            <a:off x="10407944" y="2542657"/>
            <a:ext cx="18339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90E18E94-613B-6798-997B-981F586D2216}"/>
              </a:ext>
            </a:extLst>
          </p:cNvPr>
          <p:cNvPicPr>
            <a:picLocks noChangeAspect="1"/>
          </p:cNvPicPr>
          <p:nvPr/>
        </p:nvPicPr>
        <p:blipFill>
          <a:blip r:embed="rId4"/>
          <a:stretch>
            <a:fillRect/>
          </a:stretch>
        </p:blipFill>
        <p:spPr>
          <a:xfrm>
            <a:off x="914400" y="2571929"/>
            <a:ext cx="4305300" cy="4124325"/>
          </a:xfrm>
          <a:prstGeom prst="rect">
            <a:avLst/>
          </a:prstGeom>
        </p:spPr>
      </p:pic>
      <p:sp>
        <p:nvSpPr>
          <p:cNvPr id="12" name="Rectangle 11">
            <a:extLst>
              <a:ext uri="{FF2B5EF4-FFF2-40B4-BE49-F238E27FC236}">
                <a16:creationId xmlns:a16="http://schemas.microsoft.com/office/drawing/2014/main" id="{C3BAEF49-0C94-8E4C-186C-BBD7B409254D}"/>
              </a:ext>
            </a:extLst>
          </p:cNvPr>
          <p:cNvSpPr/>
          <p:nvPr/>
        </p:nvSpPr>
        <p:spPr>
          <a:xfrm>
            <a:off x="914400" y="3503101"/>
            <a:ext cx="4305300" cy="90215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A548053-8604-B0B7-F3CF-534824E517DE}"/>
              </a:ext>
            </a:extLst>
          </p:cNvPr>
          <p:cNvSpPr/>
          <p:nvPr/>
        </p:nvSpPr>
        <p:spPr>
          <a:xfrm>
            <a:off x="9001247"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832E1CC-BE6E-5211-7E02-9125A67943B4}"/>
              </a:ext>
            </a:extLst>
          </p:cNvPr>
          <p:cNvSpPr/>
          <p:nvPr/>
        </p:nvSpPr>
        <p:spPr>
          <a:xfrm>
            <a:off x="7538580"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307FB3F-75CD-FF68-F1B2-82D50F17701F}"/>
              </a:ext>
            </a:extLst>
          </p:cNvPr>
          <p:cNvSpPr/>
          <p:nvPr/>
        </p:nvSpPr>
        <p:spPr>
          <a:xfrm>
            <a:off x="8266899"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149625-6952-93DA-4AF0-28D70F6A8B97}"/>
              </a:ext>
            </a:extLst>
          </p:cNvPr>
          <p:cNvSpPr/>
          <p:nvPr/>
        </p:nvSpPr>
        <p:spPr>
          <a:xfrm>
            <a:off x="6824873"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408302F-D275-28F4-EAED-16B9192DB63E}"/>
              </a:ext>
            </a:extLst>
          </p:cNvPr>
          <p:cNvSpPr/>
          <p:nvPr/>
        </p:nvSpPr>
        <p:spPr>
          <a:xfrm>
            <a:off x="9725147"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14019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Ohio</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33</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09657" y="1228604"/>
            <a:ext cx="3764604" cy="1477328"/>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were </a:t>
            </a:r>
            <a:r>
              <a:rPr lang="en-US" b="0" i="0">
                <a:solidFill>
                  <a:srgbClr val="0070C0"/>
                </a:solidFill>
                <a:effectLst/>
                <a:highlight>
                  <a:srgbClr val="FFFFFF"/>
                </a:highlight>
                <a:latin typeface="Spectral"/>
              </a:rPr>
              <a:t>weekly transaction rates </a:t>
            </a:r>
            <a:r>
              <a:rPr lang="en-US" b="0" i="0">
                <a:solidFill>
                  <a:srgbClr val="363737"/>
                </a:solidFill>
                <a:effectLst/>
                <a:highlight>
                  <a:srgbClr val="FFFFFF"/>
                </a:highlight>
                <a:latin typeface="Spectral"/>
              </a:rPr>
              <a:t>so variable from 2014 to 2017?</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Why does Ohio often have 70+% </a:t>
            </a:r>
            <a:r>
              <a:rPr lang="en-US" b="0" i="0">
                <a:solidFill>
                  <a:srgbClr val="FF0000"/>
                </a:solidFill>
                <a:effectLst/>
                <a:highlight>
                  <a:srgbClr val="FFFFFF"/>
                </a:highlight>
                <a:latin typeface="Spectral"/>
              </a:rPr>
              <a:t>nonmatch rate </a:t>
            </a:r>
            <a:r>
              <a:rPr lang="en-US">
                <a:solidFill>
                  <a:srgbClr val="363737"/>
                </a:solidFill>
                <a:highlight>
                  <a:srgbClr val="FFFFFF"/>
                </a:highlight>
                <a:latin typeface="Spectral"/>
              </a:rPr>
              <a:t>in recent months</a:t>
            </a:r>
            <a:r>
              <a:rPr lang="en-US" b="0" i="0">
                <a:solidFill>
                  <a:srgbClr val="363737"/>
                </a:solidFill>
                <a:effectLst/>
                <a:highlight>
                  <a:srgbClr val="FFFFFF"/>
                </a:highlight>
                <a:latin typeface="Spectral"/>
              </a:rPr>
              <a:t>?</a:t>
            </a:r>
            <a:endParaRPr lang="en-US"/>
          </a:p>
        </p:txBody>
      </p:sp>
      <p:pic>
        <p:nvPicPr>
          <p:cNvPr id="3" name="Picture 2">
            <a:extLst>
              <a:ext uri="{FF2B5EF4-FFF2-40B4-BE49-F238E27FC236}">
                <a16:creationId xmlns:a16="http://schemas.microsoft.com/office/drawing/2014/main" id="{0196AB07-0663-823D-6BF8-A87C71D5EB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6" name="Rectangle 5">
            <a:extLst>
              <a:ext uri="{FF2B5EF4-FFF2-40B4-BE49-F238E27FC236}">
                <a16:creationId xmlns:a16="http://schemas.microsoft.com/office/drawing/2014/main" id="{6B6924FE-2225-CAF7-096F-C42ADD149F11}"/>
              </a:ext>
            </a:extLst>
          </p:cNvPr>
          <p:cNvSpPr/>
          <p:nvPr/>
        </p:nvSpPr>
        <p:spPr>
          <a:xfrm>
            <a:off x="10401993" y="2552665"/>
            <a:ext cx="18934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455CE8D-CAE9-8DB2-15B9-A1BE444D1900}"/>
              </a:ext>
            </a:extLst>
          </p:cNvPr>
          <p:cNvSpPr/>
          <p:nvPr/>
        </p:nvSpPr>
        <p:spPr>
          <a:xfrm>
            <a:off x="6671160" y="365760"/>
            <a:ext cx="11144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DAD6E3D-7EF5-7E13-85BA-6D3C72EE2F58}"/>
              </a:ext>
            </a:extLst>
          </p:cNvPr>
          <p:cNvSpPr txBox="1"/>
          <p:nvPr/>
        </p:nvSpPr>
        <p:spPr>
          <a:xfrm>
            <a:off x="8307185" y="2552044"/>
            <a:ext cx="697627" cy="307777"/>
          </a:xfrm>
          <a:prstGeom prst="rect">
            <a:avLst/>
          </a:prstGeom>
          <a:noFill/>
        </p:spPr>
        <p:txBody>
          <a:bodyPr wrap="none" rtlCol="0">
            <a:spAutoFit/>
          </a:bodyPr>
          <a:lstStyle/>
          <a:p>
            <a:r>
              <a:rPr lang="en-US" sz="1400"/>
              <a:t>1 out 1</a:t>
            </a:r>
          </a:p>
        </p:txBody>
      </p:sp>
      <p:pic>
        <p:nvPicPr>
          <p:cNvPr id="10" name="Picture 9">
            <a:extLst>
              <a:ext uri="{FF2B5EF4-FFF2-40B4-BE49-F238E27FC236}">
                <a16:creationId xmlns:a16="http://schemas.microsoft.com/office/drawing/2014/main" id="{60C9374C-0A94-68B2-AC78-36DB5C50370E}"/>
              </a:ext>
            </a:extLst>
          </p:cNvPr>
          <p:cNvPicPr>
            <a:picLocks noChangeAspect="1"/>
          </p:cNvPicPr>
          <p:nvPr/>
        </p:nvPicPr>
        <p:blipFill>
          <a:blip r:embed="rId4"/>
          <a:stretch>
            <a:fillRect/>
          </a:stretch>
        </p:blipFill>
        <p:spPr>
          <a:xfrm>
            <a:off x="1073754" y="2723296"/>
            <a:ext cx="2823451" cy="3951837"/>
          </a:xfrm>
          <a:prstGeom prst="rect">
            <a:avLst/>
          </a:prstGeom>
        </p:spPr>
      </p:pic>
      <p:sp>
        <p:nvSpPr>
          <p:cNvPr id="11" name="Rectangle 10">
            <a:extLst>
              <a:ext uri="{FF2B5EF4-FFF2-40B4-BE49-F238E27FC236}">
                <a16:creationId xmlns:a16="http://schemas.microsoft.com/office/drawing/2014/main" id="{B472318F-A4EE-7219-E9CD-457F9A8CF226}"/>
              </a:ext>
            </a:extLst>
          </p:cNvPr>
          <p:cNvSpPr/>
          <p:nvPr/>
        </p:nvSpPr>
        <p:spPr>
          <a:xfrm>
            <a:off x="2742075" y="5120639"/>
            <a:ext cx="538681" cy="1571857"/>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A4C008B-06A2-361B-45CE-FA3E4EBA489A}"/>
              </a:ext>
            </a:extLst>
          </p:cNvPr>
          <p:cNvSpPr/>
          <p:nvPr/>
        </p:nvSpPr>
        <p:spPr>
          <a:xfrm>
            <a:off x="8986007"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1F2CAFD-1A62-EE18-6B30-384447332F02}"/>
              </a:ext>
            </a:extLst>
          </p:cNvPr>
          <p:cNvSpPr/>
          <p:nvPr/>
        </p:nvSpPr>
        <p:spPr>
          <a:xfrm>
            <a:off x="8236419"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D6C3798-B3C7-F269-0825-8AE27A6F3D92}"/>
              </a:ext>
            </a:extLst>
          </p:cNvPr>
          <p:cNvSpPr/>
          <p:nvPr/>
        </p:nvSpPr>
        <p:spPr>
          <a:xfrm>
            <a:off x="9717140"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162243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Oregon</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34</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13932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Oregon has a periodic spike in </a:t>
            </a:r>
            <a:r>
              <a:rPr lang="en-US" b="0" i="0">
                <a:solidFill>
                  <a:srgbClr val="0070C0"/>
                </a:solidFill>
                <a:effectLst/>
                <a:highlight>
                  <a:srgbClr val="FFFFFF"/>
                </a:highlight>
                <a:latin typeface="Spectral"/>
              </a:rPr>
              <a:t>transactions</a:t>
            </a:r>
            <a:r>
              <a:rPr lang="en-US" b="0" i="0">
                <a:solidFill>
                  <a:srgbClr val="363737"/>
                </a:solidFill>
                <a:effectLst/>
                <a:highlight>
                  <a:srgbClr val="FFFFFF"/>
                </a:highlight>
                <a:latin typeface="Spectral"/>
              </a:rPr>
              <a:t> before Nov. general elections. Why was the spike in 2022 so small compared to other years?</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It's curious that Oregon's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has been trending downward since about 2019, but the </a:t>
            </a:r>
            <a:r>
              <a:rPr lang="en-US" b="1" i="0">
                <a:solidFill>
                  <a:srgbClr val="363737"/>
                </a:solidFill>
                <a:effectLst/>
                <a:highlight>
                  <a:srgbClr val="FFFFFF"/>
                </a:highlight>
                <a:latin typeface="Spectral"/>
              </a:rPr>
              <a:t>match deceased rate</a:t>
            </a:r>
            <a:r>
              <a:rPr lang="en-US" b="0" i="0">
                <a:solidFill>
                  <a:srgbClr val="363737"/>
                </a:solidFill>
                <a:effectLst/>
                <a:highlight>
                  <a:srgbClr val="FFFFFF"/>
                </a:highlight>
                <a:latin typeface="Spectral"/>
              </a:rPr>
              <a:t>  has been trending upward during this same period, and sometimes is over 40%.!!</a:t>
            </a:r>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838200" y="5969655"/>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7" name="Picture 6">
            <a:extLst>
              <a:ext uri="{FF2B5EF4-FFF2-40B4-BE49-F238E27FC236}">
                <a16:creationId xmlns:a16="http://schemas.microsoft.com/office/drawing/2014/main" id="{CB8F7905-D0D0-22C7-B53D-6C25529165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cxnSp>
        <p:nvCxnSpPr>
          <p:cNvPr id="8" name="Straight Connector 7">
            <a:extLst>
              <a:ext uri="{FF2B5EF4-FFF2-40B4-BE49-F238E27FC236}">
                <a16:creationId xmlns:a16="http://schemas.microsoft.com/office/drawing/2014/main" id="{6F243A59-8560-BC18-1F24-EE0D7BC39822}"/>
              </a:ext>
            </a:extLst>
          </p:cNvPr>
          <p:cNvCxnSpPr>
            <a:cxnSpLocks/>
          </p:cNvCxnSpPr>
          <p:nvPr/>
        </p:nvCxnSpPr>
        <p:spPr>
          <a:xfrm flipV="1">
            <a:off x="8384583" y="5461197"/>
            <a:ext cx="2366075" cy="514252"/>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4D2A577-2E2D-1381-4C1F-AD642C13DAE0}"/>
              </a:ext>
            </a:extLst>
          </p:cNvPr>
          <p:cNvCxnSpPr>
            <a:cxnSpLocks/>
          </p:cNvCxnSpPr>
          <p:nvPr/>
        </p:nvCxnSpPr>
        <p:spPr>
          <a:xfrm>
            <a:off x="8121112" y="3453393"/>
            <a:ext cx="2510726" cy="245098"/>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6ECCBEF0-2AFF-755F-BF51-3F7A8ECCFB3B}"/>
              </a:ext>
            </a:extLst>
          </p:cNvPr>
          <p:cNvSpPr/>
          <p:nvPr/>
        </p:nvSpPr>
        <p:spPr>
          <a:xfrm>
            <a:off x="9918915" y="4687458"/>
            <a:ext cx="67675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8CD27D3-0D67-41A1-A35D-451132FA1496}"/>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979EFD-E9E4-F5C2-51D9-B63B0878EC2B}"/>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3686070-8906-9A34-B08D-DBECEAB181D4}"/>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D4B16D1-35AE-C3CB-8038-01ACFC1783D9}"/>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E734DA3-2031-B1A2-A6FD-8DE519A842F2}"/>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71014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Pennsylvania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35</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838200" y="1278347"/>
            <a:ext cx="3764604" cy="1477328"/>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While the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has been trending lower since 2017, and the </a:t>
            </a:r>
            <a:r>
              <a:rPr lang="en-US" b="1" i="0">
                <a:solidFill>
                  <a:srgbClr val="363737"/>
                </a:solidFill>
                <a:effectLst/>
                <a:highlight>
                  <a:srgbClr val="FFFFFF"/>
                </a:highlight>
                <a:latin typeface="Spectral"/>
              </a:rPr>
              <a:t>death match rate </a:t>
            </a:r>
            <a:r>
              <a:rPr lang="en-US" b="0" i="0">
                <a:solidFill>
                  <a:srgbClr val="363737"/>
                </a:solidFill>
                <a:effectLst/>
                <a:highlight>
                  <a:srgbClr val="FFFFFF"/>
                </a:highlight>
                <a:latin typeface="Spectral"/>
              </a:rPr>
              <a:t>is very low, what causes the </a:t>
            </a:r>
            <a:r>
              <a:rPr lang="en-US" b="1" i="0">
                <a:solidFill>
                  <a:srgbClr val="0070C0"/>
                </a:solidFill>
                <a:effectLst/>
                <a:highlight>
                  <a:srgbClr val="FFFFFF"/>
                </a:highlight>
                <a:latin typeface="Spectral"/>
              </a:rPr>
              <a:t>swings in transactions </a:t>
            </a:r>
            <a:r>
              <a:rPr lang="en-US" b="0" i="0">
                <a:solidFill>
                  <a:srgbClr val="363737"/>
                </a:solidFill>
                <a:effectLst/>
                <a:highlight>
                  <a:srgbClr val="FFFFFF"/>
                </a:highlight>
                <a:latin typeface="Spectral"/>
              </a:rPr>
              <a:t>starting in late 2021</a:t>
            </a:r>
            <a:r>
              <a:rPr lang="en-US">
                <a:solidFill>
                  <a:srgbClr val="363737"/>
                </a:solidFill>
                <a:highlight>
                  <a:srgbClr val="FFFFFF"/>
                </a:highlight>
                <a:latin typeface="Spectral"/>
              </a:rPr>
              <a:t>?</a:t>
            </a:r>
          </a:p>
        </p:txBody>
      </p:sp>
      <p:pic>
        <p:nvPicPr>
          <p:cNvPr id="3" name="Picture 2">
            <a:extLst>
              <a:ext uri="{FF2B5EF4-FFF2-40B4-BE49-F238E27FC236}">
                <a16:creationId xmlns:a16="http://schemas.microsoft.com/office/drawing/2014/main" id="{353CC746-9A1C-5C65-606D-EF3C7CCD44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6" name="Rectangle 5">
            <a:extLst>
              <a:ext uri="{FF2B5EF4-FFF2-40B4-BE49-F238E27FC236}">
                <a16:creationId xmlns:a16="http://schemas.microsoft.com/office/drawing/2014/main" id="{C18E4050-38D3-36C4-0EE7-2B7613B8FD85}"/>
              </a:ext>
            </a:extLst>
          </p:cNvPr>
          <p:cNvSpPr/>
          <p:nvPr/>
        </p:nvSpPr>
        <p:spPr>
          <a:xfrm>
            <a:off x="9509085" y="314881"/>
            <a:ext cx="113308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F317D92D-B5E0-5775-1018-406DD299237E}"/>
              </a:ext>
            </a:extLst>
          </p:cNvPr>
          <p:cNvCxnSpPr>
            <a:cxnSpLocks/>
          </p:cNvCxnSpPr>
          <p:nvPr/>
        </p:nvCxnSpPr>
        <p:spPr>
          <a:xfrm>
            <a:off x="7459851" y="3528447"/>
            <a:ext cx="3120325" cy="330457"/>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4F0730D7-3360-9F87-49E0-3BBFF6942123}"/>
              </a:ext>
            </a:extLst>
          </p:cNvPr>
          <p:cNvSpPr/>
          <p:nvPr/>
        </p:nvSpPr>
        <p:spPr>
          <a:xfrm>
            <a:off x="9415659" y="2495101"/>
            <a:ext cx="162682" cy="1488213"/>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DC0B3D3-9FFF-33A7-4BAD-947E973F9D09}"/>
              </a:ext>
            </a:extLst>
          </p:cNvPr>
          <p:cNvPicPr>
            <a:picLocks noChangeAspect="1"/>
          </p:cNvPicPr>
          <p:nvPr/>
        </p:nvPicPr>
        <p:blipFill>
          <a:blip r:embed="rId4"/>
          <a:stretch>
            <a:fillRect/>
          </a:stretch>
        </p:blipFill>
        <p:spPr>
          <a:xfrm>
            <a:off x="962000" y="2713193"/>
            <a:ext cx="3098006" cy="2047564"/>
          </a:xfrm>
          <a:prstGeom prst="rect">
            <a:avLst/>
          </a:prstGeom>
        </p:spPr>
      </p:pic>
      <p:sp>
        <p:nvSpPr>
          <p:cNvPr id="11" name="Rectangle 10">
            <a:extLst>
              <a:ext uri="{FF2B5EF4-FFF2-40B4-BE49-F238E27FC236}">
                <a16:creationId xmlns:a16="http://schemas.microsoft.com/office/drawing/2014/main" id="{2E923D08-E8F4-3B0C-0A46-6643F217A455}"/>
              </a:ext>
            </a:extLst>
          </p:cNvPr>
          <p:cNvSpPr/>
          <p:nvPr/>
        </p:nvSpPr>
        <p:spPr>
          <a:xfrm>
            <a:off x="962000" y="3869883"/>
            <a:ext cx="2375749" cy="11343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52E2B8E4-13CD-12D6-C603-501B0F1105B3}"/>
              </a:ext>
            </a:extLst>
          </p:cNvPr>
          <p:cNvPicPr>
            <a:picLocks noChangeAspect="1"/>
          </p:cNvPicPr>
          <p:nvPr/>
        </p:nvPicPr>
        <p:blipFill>
          <a:blip r:embed="rId5"/>
          <a:stretch>
            <a:fillRect/>
          </a:stretch>
        </p:blipFill>
        <p:spPr>
          <a:xfrm>
            <a:off x="962000" y="4843284"/>
            <a:ext cx="3263255" cy="1513066"/>
          </a:xfrm>
          <a:prstGeom prst="rect">
            <a:avLst/>
          </a:prstGeom>
        </p:spPr>
      </p:pic>
      <p:sp>
        <p:nvSpPr>
          <p:cNvPr id="14" name="Rectangle 13">
            <a:extLst>
              <a:ext uri="{FF2B5EF4-FFF2-40B4-BE49-F238E27FC236}">
                <a16:creationId xmlns:a16="http://schemas.microsoft.com/office/drawing/2014/main" id="{5E3FD440-544E-B0E3-2BD0-58919BBF51D4}"/>
              </a:ext>
            </a:extLst>
          </p:cNvPr>
          <p:cNvSpPr/>
          <p:nvPr/>
        </p:nvSpPr>
        <p:spPr>
          <a:xfrm>
            <a:off x="962000" y="5108862"/>
            <a:ext cx="1916932" cy="1247487"/>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53391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1CA53701-5BDF-55B5-8171-8802713C691F}"/>
              </a:ext>
            </a:extLst>
          </p:cNvPr>
          <p:cNvPicPr>
            <a:picLocks noChangeAspect="1"/>
          </p:cNvPicPr>
          <p:nvPr/>
        </p:nvPicPr>
        <p:blipFill>
          <a:blip r:embed="rId3"/>
          <a:stretch>
            <a:fillRect/>
          </a:stretch>
        </p:blipFill>
        <p:spPr>
          <a:xfrm>
            <a:off x="1003503" y="2278062"/>
            <a:ext cx="3411335" cy="4340609"/>
          </a:xfrm>
          <a:prstGeom prst="rect">
            <a:avLst/>
          </a:prstGeom>
        </p:spPr>
      </p:pic>
      <p:pic>
        <p:nvPicPr>
          <p:cNvPr id="9" name="Picture 8">
            <a:extLst>
              <a:ext uri="{FF2B5EF4-FFF2-40B4-BE49-F238E27FC236}">
                <a16:creationId xmlns:a16="http://schemas.microsoft.com/office/drawing/2014/main" id="{36A78883-DA83-50E9-894B-D7F6B979FE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Rhode Island</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36</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Problems with small batches should be investigated if we knew “where.”</a:t>
            </a:r>
            <a:endParaRPr lang="en-US"/>
          </a:p>
        </p:txBody>
      </p:sp>
      <p:cxnSp>
        <p:nvCxnSpPr>
          <p:cNvPr id="7" name="Straight Connector 6">
            <a:extLst>
              <a:ext uri="{FF2B5EF4-FFF2-40B4-BE49-F238E27FC236}">
                <a16:creationId xmlns:a16="http://schemas.microsoft.com/office/drawing/2014/main" id="{F317D92D-B5E0-5775-1018-406DD299237E}"/>
              </a:ext>
            </a:extLst>
          </p:cNvPr>
          <p:cNvCxnSpPr>
            <a:cxnSpLocks/>
          </p:cNvCxnSpPr>
          <p:nvPr/>
        </p:nvCxnSpPr>
        <p:spPr>
          <a:xfrm flipV="1">
            <a:off x="9384475" y="1149332"/>
            <a:ext cx="1423010" cy="49018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DA94D3D2-3669-9A4F-61CC-FBD2AF3F131D}"/>
              </a:ext>
            </a:extLst>
          </p:cNvPr>
          <p:cNvSpPr/>
          <p:nvPr/>
        </p:nvSpPr>
        <p:spPr>
          <a:xfrm>
            <a:off x="10327913" y="2474895"/>
            <a:ext cx="24709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CB081B-2C9E-8C3A-2E25-6E6D8740D254}"/>
              </a:ext>
            </a:extLst>
          </p:cNvPr>
          <p:cNvSpPr/>
          <p:nvPr/>
        </p:nvSpPr>
        <p:spPr>
          <a:xfrm>
            <a:off x="10368367" y="4651567"/>
            <a:ext cx="17048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ABEB978-5758-BD3F-2792-CCF4B08C1FA3}"/>
              </a:ext>
            </a:extLst>
          </p:cNvPr>
          <p:cNvSpPr/>
          <p:nvPr/>
        </p:nvSpPr>
        <p:spPr>
          <a:xfrm>
            <a:off x="1003503" y="4023332"/>
            <a:ext cx="3411335" cy="18433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D45878A-409B-FCD5-0395-8D6EB62A9634}"/>
              </a:ext>
            </a:extLst>
          </p:cNvPr>
          <p:cNvSpPr/>
          <p:nvPr/>
        </p:nvSpPr>
        <p:spPr>
          <a:xfrm>
            <a:off x="996358" y="4307274"/>
            <a:ext cx="3411335" cy="18433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0C741DD-B686-E406-56DB-B0BF89606396}"/>
              </a:ext>
            </a:extLst>
          </p:cNvPr>
          <p:cNvSpPr txBox="1"/>
          <p:nvPr/>
        </p:nvSpPr>
        <p:spPr>
          <a:xfrm rot="18769460">
            <a:off x="2030388" y="4443287"/>
            <a:ext cx="1055097" cy="369332"/>
          </a:xfrm>
          <a:prstGeom prst="rect">
            <a:avLst/>
          </a:prstGeom>
          <a:noFill/>
        </p:spPr>
        <p:txBody>
          <a:bodyPr wrap="none" rtlCol="0">
            <a:spAutoFit/>
          </a:bodyPr>
          <a:lstStyle/>
          <a:p>
            <a:r>
              <a:rPr lang="en-US"/>
              <a:t>Small “n”</a:t>
            </a:r>
          </a:p>
        </p:txBody>
      </p:sp>
      <p:sp>
        <p:nvSpPr>
          <p:cNvPr id="8" name="Rectangle 7">
            <a:extLst>
              <a:ext uri="{FF2B5EF4-FFF2-40B4-BE49-F238E27FC236}">
                <a16:creationId xmlns:a16="http://schemas.microsoft.com/office/drawing/2014/main" id="{0691A0D4-D863-126C-CA6F-B7EDE37986FD}"/>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0540BDC-0A54-A296-A53C-C202861F6AEA}"/>
              </a:ext>
            </a:extLst>
          </p:cNvPr>
          <p:cNvSpPr/>
          <p:nvPr/>
        </p:nvSpPr>
        <p:spPr>
          <a:xfrm>
            <a:off x="7462380"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97089A8-2F36-0B4C-6430-1ED8911C6A0A}"/>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9FB5A96-8469-2B69-752F-2E688123B73D}"/>
              </a:ext>
            </a:extLst>
          </p:cNvPr>
          <p:cNvSpPr/>
          <p:nvPr/>
        </p:nvSpPr>
        <p:spPr>
          <a:xfrm>
            <a:off x="6689932"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9488C6A-B5C2-2619-9A80-5099FCE2B182}"/>
              </a:ext>
            </a:extLst>
          </p:cNvPr>
          <p:cNvSpPr/>
          <p:nvPr/>
        </p:nvSpPr>
        <p:spPr>
          <a:xfrm>
            <a:off x="9706706"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954301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233116C-BEF0-AFE8-8EBF-62E70B28F4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South Dakota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37</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The </a:t>
            </a:r>
            <a:r>
              <a:rPr lang="en-US" b="0" i="0">
                <a:solidFill>
                  <a:srgbClr val="FF0000"/>
                </a:solidFill>
                <a:effectLst/>
                <a:highlight>
                  <a:srgbClr val="FFFFFF"/>
                </a:highlight>
                <a:latin typeface="Spectral"/>
              </a:rPr>
              <a:t>nonmatching transaction rate </a:t>
            </a:r>
            <a:r>
              <a:rPr lang="en-US">
                <a:solidFill>
                  <a:srgbClr val="363737"/>
                </a:solidFill>
                <a:highlight>
                  <a:srgbClr val="FFFFFF"/>
                </a:highlight>
                <a:latin typeface="Spectral"/>
              </a:rPr>
              <a:t>hit 67% in the week ending June 1, 2024 when there were only 39 transactions.</a:t>
            </a:r>
            <a:endParaRPr lang="en-US"/>
          </a:p>
        </p:txBody>
      </p:sp>
      <p:sp>
        <p:nvSpPr>
          <p:cNvPr id="12" name="Rectangle 11">
            <a:extLst>
              <a:ext uri="{FF2B5EF4-FFF2-40B4-BE49-F238E27FC236}">
                <a16:creationId xmlns:a16="http://schemas.microsoft.com/office/drawing/2014/main" id="{DA94D3D2-3669-9A4F-61CC-FBD2AF3F131D}"/>
              </a:ext>
            </a:extLst>
          </p:cNvPr>
          <p:cNvSpPr/>
          <p:nvPr/>
        </p:nvSpPr>
        <p:spPr>
          <a:xfrm>
            <a:off x="10327913" y="2474895"/>
            <a:ext cx="247098" cy="166890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8D330CAD-5545-81A2-03E2-6BD879019FFD}"/>
              </a:ext>
            </a:extLst>
          </p:cNvPr>
          <p:cNvPicPr>
            <a:picLocks noChangeAspect="1"/>
          </p:cNvPicPr>
          <p:nvPr/>
        </p:nvPicPr>
        <p:blipFill>
          <a:blip r:embed="rId4"/>
          <a:stretch>
            <a:fillRect/>
          </a:stretch>
        </p:blipFill>
        <p:spPr>
          <a:xfrm>
            <a:off x="1053125" y="2474895"/>
            <a:ext cx="4128813" cy="3596503"/>
          </a:xfrm>
          <a:prstGeom prst="rect">
            <a:avLst/>
          </a:prstGeom>
        </p:spPr>
      </p:pic>
      <p:sp>
        <p:nvSpPr>
          <p:cNvPr id="7" name="Rectangle 6">
            <a:extLst>
              <a:ext uri="{FF2B5EF4-FFF2-40B4-BE49-F238E27FC236}">
                <a16:creationId xmlns:a16="http://schemas.microsoft.com/office/drawing/2014/main" id="{54AE3C55-2216-DD20-5EAE-32CA22421821}"/>
              </a:ext>
            </a:extLst>
          </p:cNvPr>
          <p:cNvSpPr/>
          <p:nvPr/>
        </p:nvSpPr>
        <p:spPr>
          <a:xfrm>
            <a:off x="1053125" y="4914900"/>
            <a:ext cx="3097394" cy="1928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F9CE71A-376A-FC77-0D83-EF2CBC9A6E9D}"/>
              </a:ext>
            </a:extLst>
          </p:cNvPr>
          <p:cNvSpPr txBox="1"/>
          <p:nvPr/>
        </p:nvSpPr>
        <p:spPr>
          <a:xfrm rot="18769460">
            <a:off x="2369307" y="5016498"/>
            <a:ext cx="1055097" cy="369332"/>
          </a:xfrm>
          <a:prstGeom prst="rect">
            <a:avLst/>
          </a:prstGeom>
          <a:noFill/>
        </p:spPr>
        <p:txBody>
          <a:bodyPr wrap="none" rtlCol="0">
            <a:spAutoFit/>
          </a:bodyPr>
          <a:lstStyle/>
          <a:p>
            <a:r>
              <a:rPr lang="en-US"/>
              <a:t>Small “n”</a:t>
            </a:r>
          </a:p>
        </p:txBody>
      </p:sp>
      <p:sp>
        <p:nvSpPr>
          <p:cNvPr id="3" name="Rectangle 2">
            <a:extLst>
              <a:ext uri="{FF2B5EF4-FFF2-40B4-BE49-F238E27FC236}">
                <a16:creationId xmlns:a16="http://schemas.microsoft.com/office/drawing/2014/main" id="{FCE498FC-E59F-E208-42BF-66166ADE9B9A}"/>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77DD6B8-1540-48D7-A96B-7DAE2FBEF83B}"/>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5069B9C-57E7-4F6A-2893-AAE2C9DBDC2D}"/>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3985E99-AA38-56EA-9267-5EA20322FF12}"/>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59414B9-99B1-CA2C-1C7C-D6F5F0ACF12B}"/>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062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8A0715F-5484-887B-15A1-3CC189276CDE}"/>
              </a:ext>
            </a:extLst>
          </p:cNvPr>
          <p:cNvSpPr/>
          <p:nvPr/>
        </p:nvSpPr>
        <p:spPr>
          <a:xfrm>
            <a:off x="9193328" y="2560360"/>
            <a:ext cx="1412677" cy="162255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F9FC72E2-9391-3B51-48F8-3CD6567277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Utah</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38</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20032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is Utah’s </a:t>
            </a:r>
            <a:r>
              <a:rPr lang="en-US" b="0" i="0">
                <a:solidFill>
                  <a:srgbClr val="FF0000"/>
                </a:solidFill>
                <a:effectLst/>
                <a:highlight>
                  <a:srgbClr val="FFFFFF"/>
                </a:highlight>
                <a:latin typeface="Spectral"/>
              </a:rPr>
              <a:t>nonmatching percentage </a:t>
            </a:r>
            <a:r>
              <a:rPr lang="en-US" b="0" i="0">
                <a:solidFill>
                  <a:srgbClr val="363737"/>
                </a:solidFill>
                <a:effectLst/>
                <a:highlight>
                  <a:srgbClr val="FFFFFF"/>
                </a:highlight>
                <a:latin typeface="Spectral"/>
              </a:rPr>
              <a:t>trending upward to  sometimes over 50% since after the 2020 election? </a:t>
            </a:r>
            <a:endParaRPr lang="en-US"/>
          </a:p>
        </p:txBody>
      </p:sp>
      <p:cxnSp>
        <p:nvCxnSpPr>
          <p:cNvPr id="7" name="Straight Connector 6">
            <a:extLst>
              <a:ext uri="{FF2B5EF4-FFF2-40B4-BE49-F238E27FC236}">
                <a16:creationId xmlns:a16="http://schemas.microsoft.com/office/drawing/2014/main" id="{D4372CE0-6B51-0CC5-36E9-DB8988006DAA}"/>
              </a:ext>
            </a:extLst>
          </p:cNvPr>
          <p:cNvCxnSpPr>
            <a:cxnSpLocks/>
          </p:cNvCxnSpPr>
          <p:nvPr/>
        </p:nvCxnSpPr>
        <p:spPr>
          <a:xfrm flipV="1">
            <a:off x="9193329" y="3259810"/>
            <a:ext cx="1412678" cy="391428"/>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DD77695-F22B-CCFF-8EC9-914A788C9D5B}"/>
              </a:ext>
            </a:extLst>
          </p:cNvPr>
          <p:cNvPicPr>
            <a:picLocks noChangeAspect="1"/>
          </p:cNvPicPr>
          <p:nvPr/>
        </p:nvPicPr>
        <p:blipFill>
          <a:blip r:embed="rId4"/>
          <a:stretch>
            <a:fillRect/>
          </a:stretch>
        </p:blipFill>
        <p:spPr>
          <a:xfrm>
            <a:off x="914400" y="2704236"/>
            <a:ext cx="3886200" cy="3788639"/>
          </a:xfrm>
          <a:prstGeom prst="rect">
            <a:avLst/>
          </a:prstGeom>
        </p:spPr>
      </p:pic>
      <p:sp>
        <p:nvSpPr>
          <p:cNvPr id="3" name="Rectangle 2">
            <a:extLst>
              <a:ext uri="{FF2B5EF4-FFF2-40B4-BE49-F238E27FC236}">
                <a16:creationId xmlns:a16="http://schemas.microsoft.com/office/drawing/2014/main" id="{312A8736-B677-5BAF-AF78-5AB310A09D72}"/>
              </a:ext>
            </a:extLst>
          </p:cNvPr>
          <p:cNvSpPr/>
          <p:nvPr/>
        </p:nvSpPr>
        <p:spPr>
          <a:xfrm>
            <a:off x="9093993" y="359786"/>
            <a:ext cx="222883" cy="166890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F77F446-CB0B-8513-5B2D-26891E4659F0}"/>
              </a:ext>
            </a:extLst>
          </p:cNvPr>
          <p:cNvSpPr txBox="1"/>
          <p:nvPr/>
        </p:nvSpPr>
        <p:spPr>
          <a:xfrm>
            <a:off x="9267444" y="299950"/>
            <a:ext cx="1264443" cy="646331"/>
          </a:xfrm>
          <a:prstGeom prst="rect">
            <a:avLst/>
          </a:prstGeom>
          <a:noFill/>
        </p:spPr>
        <p:txBody>
          <a:bodyPr wrap="square" rtlCol="0">
            <a:spAutoFit/>
          </a:bodyPr>
          <a:lstStyle/>
          <a:p>
            <a:r>
              <a:rPr lang="en-US"/>
              <a:t>2020</a:t>
            </a:r>
            <a:br>
              <a:rPr lang="en-US"/>
            </a:br>
            <a:r>
              <a:rPr lang="en-US"/>
              <a:t>Election</a:t>
            </a:r>
          </a:p>
        </p:txBody>
      </p:sp>
      <p:cxnSp>
        <p:nvCxnSpPr>
          <p:cNvPr id="9" name="Straight Connector 8">
            <a:extLst>
              <a:ext uri="{FF2B5EF4-FFF2-40B4-BE49-F238E27FC236}">
                <a16:creationId xmlns:a16="http://schemas.microsoft.com/office/drawing/2014/main" id="{0D7FB76D-4F72-1BEF-F00E-46C7C832B99B}"/>
              </a:ext>
            </a:extLst>
          </p:cNvPr>
          <p:cNvCxnSpPr>
            <a:cxnSpLocks/>
          </p:cNvCxnSpPr>
          <p:nvPr/>
        </p:nvCxnSpPr>
        <p:spPr>
          <a:xfrm>
            <a:off x="6591446" y="3226558"/>
            <a:ext cx="1111682" cy="50308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67C8EE9-4FF6-D4C1-C8C4-397A58DF3C78}"/>
              </a:ext>
            </a:extLst>
          </p:cNvPr>
          <p:cNvCxnSpPr>
            <a:cxnSpLocks/>
          </p:cNvCxnSpPr>
          <p:nvPr/>
        </p:nvCxnSpPr>
        <p:spPr>
          <a:xfrm flipV="1">
            <a:off x="7795133" y="3685308"/>
            <a:ext cx="1298860" cy="4433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86744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9A4E6-D1C4-FCD6-7176-7D3992832D28}"/>
              </a:ext>
            </a:extLst>
          </p:cNvPr>
          <p:cNvSpPr>
            <a:spLocks noGrp="1"/>
          </p:cNvSpPr>
          <p:nvPr>
            <p:ph type="title"/>
          </p:nvPr>
        </p:nvSpPr>
        <p:spPr/>
        <p:txBody>
          <a:bodyPr/>
          <a:lstStyle/>
          <a:p>
            <a:r>
              <a:rPr lang="en-US" b="1">
                <a:solidFill>
                  <a:srgbClr val="0070C0"/>
                </a:solidFill>
              </a:rPr>
              <a:t>States with “Consistent” Reporting</a:t>
            </a:r>
          </a:p>
        </p:txBody>
      </p:sp>
      <p:sp>
        <p:nvSpPr>
          <p:cNvPr id="3" name="Content Placeholder 2">
            <a:extLst>
              <a:ext uri="{FF2B5EF4-FFF2-40B4-BE49-F238E27FC236}">
                <a16:creationId xmlns:a16="http://schemas.microsoft.com/office/drawing/2014/main" id="{6392EA39-27AD-2400-EF15-F9775433024F}"/>
              </a:ext>
            </a:extLst>
          </p:cNvPr>
          <p:cNvSpPr>
            <a:spLocks noGrp="1"/>
          </p:cNvSpPr>
          <p:nvPr>
            <p:ph idx="1"/>
          </p:nvPr>
        </p:nvSpPr>
        <p:spPr/>
        <p:txBody>
          <a:bodyPr/>
          <a:lstStyle/>
          <a:p>
            <a:r>
              <a:rPr lang="en-US"/>
              <a:t>Mostly “consistent” but with some irregularities </a:t>
            </a:r>
          </a:p>
        </p:txBody>
      </p:sp>
      <p:sp>
        <p:nvSpPr>
          <p:cNvPr id="4" name="Slide Number Placeholder 3">
            <a:extLst>
              <a:ext uri="{FF2B5EF4-FFF2-40B4-BE49-F238E27FC236}">
                <a16:creationId xmlns:a16="http://schemas.microsoft.com/office/drawing/2014/main" id="{359D0FA4-6262-A1F6-25A1-77EDF0289D9D}"/>
              </a:ext>
            </a:extLst>
          </p:cNvPr>
          <p:cNvSpPr>
            <a:spLocks noGrp="1"/>
          </p:cNvSpPr>
          <p:nvPr>
            <p:ph type="sldNum" sz="quarter" idx="12"/>
          </p:nvPr>
        </p:nvSpPr>
        <p:spPr/>
        <p:txBody>
          <a:bodyPr/>
          <a:lstStyle/>
          <a:p>
            <a:fld id="{DE006E5C-12E9-419C-94E8-3FE945C12AF0}" type="slidenum">
              <a:rPr lang="en-US" smtClean="0"/>
              <a:t>39</a:t>
            </a:fld>
            <a:endParaRPr lang="en-US"/>
          </a:p>
        </p:txBody>
      </p:sp>
      <p:sp>
        <p:nvSpPr>
          <p:cNvPr id="5" name="TextBox 4">
            <a:extLst>
              <a:ext uri="{FF2B5EF4-FFF2-40B4-BE49-F238E27FC236}">
                <a16:creationId xmlns:a16="http://schemas.microsoft.com/office/drawing/2014/main" id="{CBF8DAF6-A3F2-313E-7013-110CECF7490A}"/>
              </a:ext>
            </a:extLst>
          </p:cNvPr>
          <p:cNvSpPr txBox="1"/>
          <p:nvPr/>
        </p:nvSpPr>
        <p:spPr>
          <a:xfrm>
            <a:off x="838200" y="4993178"/>
            <a:ext cx="10245436" cy="784702"/>
          </a:xfrm>
          <a:prstGeom prst="rect">
            <a:avLst/>
          </a:prstGeom>
          <a:noFill/>
        </p:spPr>
        <p:txBody>
          <a:bodyPr wrap="square" rtlCol="0">
            <a:spAutoFit/>
          </a:bodyPr>
          <a:lstStyle/>
          <a:p>
            <a:pPr marL="0" marR="0">
              <a:lnSpc>
                <a:spcPct val="107000"/>
              </a:lnSpc>
              <a:spcBef>
                <a:spcPts val="0"/>
              </a:spcBef>
              <a:spcAft>
                <a:spcPts val="800"/>
              </a:spcAft>
            </a:pPr>
            <a:r>
              <a:rPr lang="en-US" sz="4400" b="1">
                <a:solidFill>
                  <a:srgbClr val="0070C0"/>
                </a:solidFill>
                <a:latin typeface="+mj-lt"/>
                <a:ea typeface="+mj-ea"/>
                <a:cs typeface="+mj-cs"/>
              </a:rPr>
              <a:t>CT, FL, ID, IN, LA, MN, MS, NJ, WA, WY [10]</a:t>
            </a:r>
          </a:p>
        </p:txBody>
      </p:sp>
    </p:spTree>
    <p:extLst>
      <p:ext uri="{BB962C8B-B14F-4D97-AF65-F5344CB8AC3E}">
        <p14:creationId xmlns:p14="http://schemas.microsoft.com/office/powerpoint/2010/main" val="1496094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AA0CC-E7D2-6987-E42C-247BFB5CF0D9}"/>
              </a:ext>
            </a:extLst>
          </p:cNvPr>
          <p:cNvSpPr>
            <a:spLocks noGrp="1"/>
          </p:cNvSpPr>
          <p:nvPr>
            <p:ph type="title"/>
          </p:nvPr>
        </p:nvSpPr>
        <p:spPr/>
        <p:txBody>
          <a:bodyPr/>
          <a:lstStyle/>
          <a:p>
            <a:r>
              <a:rPr lang="en-US" b="1">
                <a:solidFill>
                  <a:srgbClr val="0070C0"/>
                </a:solidFill>
              </a:rPr>
              <a:t>Research Questions</a:t>
            </a:r>
          </a:p>
        </p:txBody>
      </p:sp>
      <p:sp>
        <p:nvSpPr>
          <p:cNvPr id="3" name="Content Placeholder 2">
            <a:extLst>
              <a:ext uri="{FF2B5EF4-FFF2-40B4-BE49-F238E27FC236}">
                <a16:creationId xmlns:a16="http://schemas.microsoft.com/office/drawing/2014/main" id="{FC492690-D344-0C82-7982-10FFD4056F3F}"/>
              </a:ext>
            </a:extLst>
          </p:cNvPr>
          <p:cNvSpPr>
            <a:spLocks noGrp="1"/>
          </p:cNvSpPr>
          <p:nvPr>
            <p:ph idx="1"/>
          </p:nvPr>
        </p:nvSpPr>
        <p:spPr>
          <a:xfrm>
            <a:off x="838200" y="1385787"/>
            <a:ext cx="11176322" cy="4351338"/>
          </a:xfrm>
        </p:spPr>
        <p:txBody>
          <a:bodyPr/>
          <a:lstStyle/>
          <a:p>
            <a:r>
              <a:rPr lang="en-US"/>
              <a:t>Are high HAVV nonmatching rates or high matching deceased rates</a:t>
            </a:r>
            <a:br>
              <a:rPr lang="en-US"/>
            </a:br>
            <a:r>
              <a:rPr lang="en-US"/>
              <a:t>part of election shenanigans?  </a:t>
            </a:r>
          </a:p>
          <a:p>
            <a:r>
              <a:rPr lang="en-US"/>
              <a:t>Are such high rates indictive of attempts to register non-citizens to vote?</a:t>
            </a:r>
          </a:p>
          <a:p>
            <a:r>
              <a:rPr lang="en-US"/>
              <a:t>What explains wide HAVV differences among all the states?</a:t>
            </a:r>
          </a:p>
          <a:p>
            <a:r>
              <a:rPr lang="en-US"/>
              <a:t>When data suggest unusally high HAVV nonmatch rates or high matching deceased rates in a state at a particular time, how can anyone explore the cause at a specific site?</a:t>
            </a:r>
          </a:p>
          <a:p>
            <a:r>
              <a:rPr lang="en-US"/>
              <a:t>Why is there no feedback loop to address problems?</a:t>
            </a:r>
          </a:p>
        </p:txBody>
      </p:sp>
      <p:sp>
        <p:nvSpPr>
          <p:cNvPr id="4" name="Slide Number Placeholder 3">
            <a:extLst>
              <a:ext uri="{FF2B5EF4-FFF2-40B4-BE49-F238E27FC236}">
                <a16:creationId xmlns:a16="http://schemas.microsoft.com/office/drawing/2014/main" id="{4CB63646-99F0-247F-714F-21583A641A96}"/>
              </a:ext>
            </a:extLst>
          </p:cNvPr>
          <p:cNvSpPr>
            <a:spLocks noGrp="1"/>
          </p:cNvSpPr>
          <p:nvPr>
            <p:ph type="sldNum" sz="quarter" idx="12"/>
          </p:nvPr>
        </p:nvSpPr>
        <p:spPr/>
        <p:txBody>
          <a:bodyPr/>
          <a:lstStyle/>
          <a:p>
            <a:fld id="{DE006E5C-12E9-419C-94E8-3FE945C12AF0}" type="slidenum">
              <a:rPr lang="en-US" smtClean="0"/>
              <a:t>4</a:t>
            </a:fld>
            <a:endParaRPr lang="en-US"/>
          </a:p>
        </p:txBody>
      </p:sp>
    </p:spTree>
    <p:extLst>
      <p:ext uri="{BB962C8B-B14F-4D97-AF65-F5344CB8AC3E}">
        <p14:creationId xmlns:p14="http://schemas.microsoft.com/office/powerpoint/2010/main" val="4018312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Connecticut</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40</a:t>
            </a:fld>
            <a:endParaRPr lang="en-US"/>
          </a:p>
        </p:txBody>
      </p:sp>
      <p:pic>
        <p:nvPicPr>
          <p:cNvPr id="6" name="Picture 5">
            <a:extLst>
              <a:ext uri="{FF2B5EF4-FFF2-40B4-BE49-F238E27FC236}">
                <a16:creationId xmlns:a16="http://schemas.microsoft.com/office/drawing/2014/main" id="{E7AC05E5-C2B3-BC29-BC4F-97ACE54BCD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DBFCAA13-4191-3553-B024-780C48E52E15}"/>
              </a:ext>
            </a:extLst>
          </p:cNvPr>
          <p:cNvSpPr/>
          <p:nvPr/>
        </p:nvSpPr>
        <p:spPr>
          <a:xfrm>
            <a:off x="88756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55C2318-2A8A-E1BB-06D8-13B0F49DC679}"/>
              </a:ext>
            </a:extLst>
          </p:cNvPr>
          <p:cNvSpPr/>
          <p:nvPr/>
        </p:nvSpPr>
        <p:spPr>
          <a:xfrm>
            <a:off x="738193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7185886-C255-3029-37EF-973931CFB0EF}"/>
              </a:ext>
            </a:extLst>
          </p:cNvPr>
          <p:cNvSpPr/>
          <p:nvPr/>
        </p:nvSpPr>
        <p:spPr>
          <a:xfrm>
            <a:off x="662809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720C2FA-325B-3006-6CD4-2E96865F84E8}"/>
              </a:ext>
            </a:extLst>
          </p:cNvPr>
          <p:cNvSpPr/>
          <p:nvPr/>
        </p:nvSpPr>
        <p:spPr>
          <a:xfrm>
            <a:off x="812877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01BDB32-528E-0169-427F-982CBA951E1B}"/>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96411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Florida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41</a:t>
            </a:fld>
            <a:endParaRPr lang="en-US"/>
          </a:p>
        </p:txBody>
      </p:sp>
      <p:pic>
        <p:nvPicPr>
          <p:cNvPr id="6" name="Picture 5">
            <a:extLst>
              <a:ext uri="{FF2B5EF4-FFF2-40B4-BE49-F238E27FC236}">
                <a16:creationId xmlns:a16="http://schemas.microsoft.com/office/drawing/2014/main" id="{353A0733-7372-E126-DFC1-CC7A2A35AF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363426EC-C69F-BBCF-C0A0-8D6F0C4CCB58}"/>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62BE24F-59B9-48DB-7347-197E46F47E0A}"/>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3D4C18-DB96-8E16-493F-0BA6658998A1}"/>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DEECD14-DDDA-BF97-29D6-4476BBDD50EF}"/>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E16B669-020E-C455-8A4C-D70AC08D2E4B}"/>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09697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Idaho</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42</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a:solidFill>
                  <a:srgbClr val="363737"/>
                </a:solidFill>
                <a:highlight>
                  <a:srgbClr val="FFFFFF"/>
                </a:highlight>
                <a:latin typeface="Spectral"/>
              </a:rPr>
              <a:t>Why did the </a:t>
            </a:r>
            <a:r>
              <a:rPr lang="en-US" b="1">
                <a:solidFill>
                  <a:srgbClr val="363737"/>
                </a:solidFill>
                <a:highlight>
                  <a:srgbClr val="FFFFFF"/>
                </a:highlight>
                <a:latin typeface="Spectral"/>
              </a:rPr>
              <a:t>deceased rate decline </a:t>
            </a:r>
            <a:r>
              <a:rPr lang="en-US">
                <a:solidFill>
                  <a:srgbClr val="363737"/>
                </a:solidFill>
                <a:highlight>
                  <a:srgbClr val="FFFFFF"/>
                </a:highlight>
                <a:latin typeface="Spectral"/>
              </a:rPr>
              <a:t>so much after the 2020 election?</a:t>
            </a:r>
            <a:endParaRPr lang="en-US"/>
          </a:p>
        </p:txBody>
      </p:sp>
      <p:pic>
        <p:nvPicPr>
          <p:cNvPr id="7" name="Picture 6">
            <a:extLst>
              <a:ext uri="{FF2B5EF4-FFF2-40B4-BE49-F238E27FC236}">
                <a16:creationId xmlns:a16="http://schemas.microsoft.com/office/drawing/2014/main" id="{C31B871E-5523-4BC6-D814-153959D737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EE57E73D-0B13-6AC5-CBB9-977389EEAF55}"/>
              </a:ext>
            </a:extLst>
          </p:cNvPr>
          <p:cNvSpPr/>
          <p:nvPr/>
        </p:nvSpPr>
        <p:spPr>
          <a:xfrm>
            <a:off x="886800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8C81803-E9DA-EE41-783D-134801C2D90F}"/>
              </a:ext>
            </a:extLst>
          </p:cNvPr>
          <p:cNvSpPr/>
          <p:nvPr/>
        </p:nvSpPr>
        <p:spPr>
          <a:xfrm>
            <a:off x="737431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C8A8529-4946-761A-41F3-2C48CB324867}"/>
              </a:ext>
            </a:extLst>
          </p:cNvPr>
          <p:cNvSpPr/>
          <p:nvPr/>
        </p:nvSpPr>
        <p:spPr>
          <a:xfrm>
            <a:off x="661285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76B6A2C-232A-3535-6DE9-FF49082D5F9D}"/>
              </a:ext>
            </a:extLst>
          </p:cNvPr>
          <p:cNvSpPr/>
          <p:nvPr/>
        </p:nvSpPr>
        <p:spPr>
          <a:xfrm>
            <a:off x="812877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9369EF-5EC9-88E8-E570-E237E55C888A}"/>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2358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Indiana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43</a:t>
            </a:fld>
            <a:endParaRPr lang="en-US"/>
          </a:p>
        </p:txBody>
      </p:sp>
      <p:pic>
        <p:nvPicPr>
          <p:cNvPr id="6" name="Picture 5">
            <a:extLst>
              <a:ext uri="{FF2B5EF4-FFF2-40B4-BE49-F238E27FC236}">
                <a16:creationId xmlns:a16="http://schemas.microsoft.com/office/drawing/2014/main" id="{130D7E79-D535-8498-91EC-8949A7DD00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5F573CD1-DC49-4F3D-7E1A-568986F8591F}"/>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5AB17D3D-F823-51EB-3850-C90F63B9BC39}"/>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BD15F54-3C54-EAF1-F368-279040C0712F}"/>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7031C90-7E18-073E-8D48-002C57C738CF}"/>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B414278-04D3-089B-9DA3-9F896E64264D}"/>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038812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Louisiana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44</a:t>
            </a:fld>
            <a:endParaRPr lang="en-US"/>
          </a:p>
        </p:txBody>
      </p:sp>
      <p:pic>
        <p:nvPicPr>
          <p:cNvPr id="9" name="Picture 8">
            <a:extLst>
              <a:ext uri="{FF2B5EF4-FFF2-40B4-BE49-F238E27FC236}">
                <a16:creationId xmlns:a16="http://schemas.microsoft.com/office/drawing/2014/main" id="{D451CE33-573F-91AE-86AE-188119023E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9B2A9DE6-8B8C-DB0C-B81F-7DDEAAB0F93A}"/>
              </a:ext>
            </a:extLst>
          </p:cNvPr>
          <p:cNvSpPr/>
          <p:nvPr/>
        </p:nvSpPr>
        <p:spPr>
          <a:xfrm>
            <a:off x="886038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B590985-7E8C-86A2-A73D-50DF79FF3C2A}"/>
              </a:ext>
            </a:extLst>
          </p:cNvPr>
          <p:cNvSpPr/>
          <p:nvPr/>
        </p:nvSpPr>
        <p:spPr>
          <a:xfrm>
            <a:off x="735907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31C7AF6-0EDB-6FB5-505A-DF3A5EA2BB32}"/>
              </a:ext>
            </a:extLst>
          </p:cNvPr>
          <p:cNvSpPr/>
          <p:nvPr/>
        </p:nvSpPr>
        <p:spPr>
          <a:xfrm>
            <a:off x="662047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F18D990-BC7B-655E-3725-42D467AAC92D}"/>
              </a:ext>
            </a:extLst>
          </p:cNvPr>
          <p:cNvSpPr/>
          <p:nvPr/>
        </p:nvSpPr>
        <p:spPr>
          <a:xfrm>
            <a:off x="811353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34D22E-5865-A3A1-5B14-5145B906105B}"/>
              </a:ext>
            </a:extLst>
          </p:cNvPr>
          <p:cNvSpPr/>
          <p:nvPr/>
        </p:nvSpPr>
        <p:spPr>
          <a:xfrm>
            <a:off x="961484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07209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Minnesota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45</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Election year peaks in weekly </a:t>
            </a:r>
            <a:r>
              <a:rPr lang="en-US" b="0" i="0">
                <a:solidFill>
                  <a:srgbClr val="0070C0"/>
                </a:solidFill>
                <a:effectLst/>
                <a:highlight>
                  <a:srgbClr val="FFFFFF"/>
                </a:highlight>
                <a:latin typeface="Spectral"/>
              </a:rPr>
              <a:t>transaction rates</a:t>
            </a:r>
            <a:r>
              <a:rPr lang="en-US" b="0" i="0">
                <a:solidFill>
                  <a:srgbClr val="363737"/>
                </a:solidFill>
                <a:effectLst/>
                <a:highlight>
                  <a:srgbClr val="FFFFFF"/>
                </a:highlight>
                <a:latin typeface="Spectral"/>
              </a:rPr>
              <a:t>.</a:t>
            </a:r>
            <a:endParaRPr lang="en-US"/>
          </a:p>
        </p:txBody>
      </p:sp>
      <p:pic>
        <p:nvPicPr>
          <p:cNvPr id="6" name="Picture 5">
            <a:extLst>
              <a:ext uri="{FF2B5EF4-FFF2-40B4-BE49-F238E27FC236}">
                <a16:creationId xmlns:a16="http://schemas.microsoft.com/office/drawing/2014/main" id="{C3062B83-260E-0007-3F4E-F3A06F24C1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1C82641A-456A-F42C-C140-8CC76685D97E}"/>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3DDCBFE-D04E-48AB-8B1D-7E675017199B}"/>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8B69B72-2E5C-06B7-FB21-57BA2C9C2489}"/>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FC2204E-D435-955A-6EEF-C6FC531E7313}"/>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D095E33-9652-6047-30CD-DCD389F7DCDE}"/>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1218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A2B774-C1C6-EAA4-74F1-4540BD76C668}"/>
              </a:ext>
            </a:extLst>
          </p:cNvPr>
          <p:cNvSpPr>
            <a:spLocks noGrp="1"/>
          </p:cNvSpPr>
          <p:nvPr>
            <p:ph type="sldNum" sz="quarter" idx="12"/>
          </p:nvPr>
        </p:nvSpPr>
        <p:spPr/>
        <p:txBody>
          <a:bodyPr/>
          <a:lstStyle/>
          <a:p>
            <a:fld id="{DE006E5C-12E9-419C-94E8-3FE945C12AF0}" type="slidenum">
              <a:rPr lang="en-US" smtClean="0"/>
              <a:t>46</a:t>
            </a:fld>
            <a:endParaRPr lang="en-US"/>
          </a:p>
        </p:txBody>
      </p:sp>
      <p:pic>
        <p:nvPicPr>
          <p:cNvPr id="5" name="Picture 4">
            <a:extLst>
              <a:ext uri="{FF2B5EF4-FFF2-40B4-BE49-F238E27FC236}">
                <a16:creationId xmlns:a16="http://schemas.microsoft.com/office/drawing/2014/main" id="{06AD550D-9EDF-6163-6003-C963061530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3600" y="136525"/>
            <a:ext cx="5052070" cy="6537973"/>
          </a:xfrm>
          <a:prstGeom prst="rect">
            <a:avLst/>
          </a:prstGeom>
        </p:spPr>
      </p:pic>
      <p:sp>
        <p:nvSpPr>
          <p:cNvPr id="7" name="Title 1">
            <a:extLst>
              <a:ext uri="{FF2B5EF4-FFF2-40B4-BE49-F238E27FC236}">
                <a16:creationId xmlns:a16="http://schemas.microsoft.com/office/drawing/2014/main" id="{1359643E-702D-E71F-35C7-D24AFCF76BF9}"/>
              </a:ext>
            </a:extLst>
          </p:cNvPr>
          <p:cNvSpPr>
            <a:spLocks noGrp="1"/>
          </p:cNvSpPr>
          <p:nvPr>
            <p:ph type="title"/>
          </p:nvPr>
        </p:nvSpPr>
        <p:spPr>
          <a:xfrm>
            <a:off x="838200" y="365125"/>
            <a:ext cx="10515600" cy="1325563"/>
          </a:xfrm>
        </p:spPr>
        <p:txBody>
          <a:bodyPr/>
          <a:lstStyle/>
          <a:p>
            <a:r>
              <a:rPr lang="en-US" b="1">
                <a:solidFill>
                  <a:srgbClr val="0070C0"/>
                </a:solidFill>
              </a:rPr>
              <a:t>Mississippi</a:t>
            </a:r>
          </a:p>
        </p:txBody>
      </p:sp>
      <p:sp>
        <p:nvSpPr>
          <p:cNvPr id="8" name="TextBox 7">
            <a:extLst>
              <a:ext uri="{FF2B5EF4-FFF2-40B4-BE49-F238E27FC236}">
                <a16:creationId xmlns:a16="http://schemas.microsoft.com/office/drawing/2014/main" id="{0E908682-4F9C-C05C-E1D2-9B7DB30AF73C}"/>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Some weeks in 2024 with 50+% </a:t>
            </a:r>
            <a:r>
              <a:rPr lang="en-US" b="0" i="0">
                <a:solidFill>
                  <a:srgbClr val="FF0000"/>
                </a:solidFill>
                <a:effectLst/>
                <a:highlight>
                  <a:srgbClr val="FFFFFF"/>
                </a:highlight>
                <a:latin typeface="Spectral"/>
              </a:rPr>
              <a:t>nonmatch rates </a:t>
            </a:r>
            <a:r>
              <a:rPr lang="en-US" b="0" i="0">
                <a:solidFill>
                  <a:srgbClr val="363737"/>
                </a:solidFill>
                <a:effectLst/>
                <a:highlight>
                  <a:srgbClr val="FFFFFF"/>
                </a:highlight>
                <a:latin typeface="Spectral"/>
              </a:rPr>
              <a:t>or 50+% high </a:t>
            </a:r>
            <a:r>
              <a:rPr lang="en-US" b="1" i="0">
                <a:solidFill>
                  <a:srgbClr val="363737"/>
                </a:solidFill>
                <a:effectLst/>
                <a:highlight>
                  <a:srgbClr val="FFFFFF"/>
                </a:highlight>
                <a:latin typeface="Spectral"/>
              </a:rPr>
              <a:t>deceased match </a:t>
            </a:r>
            <a:r>
              <a:rPr lang="en-US" b="0" i="0">
                <a:solidFill>
                  <a:srgbClr val="363737"/>
                </a:solidFill>
                <a:effectLst/>
                <a:highlight>
                  <a:srgbClr val="FFFFFF"/>
                </a:highlight>
                <a:latin typeface="Spectral"/>
              </a:rPr>
              <a:t>rates.</a:t>
            </a:r>
            <a:endParaRPr lang="en-US"/>
          </a:p>
        </p:txBody>
      </p:sp>
      <p:pic>
        <p:nvPicPr>
          <p:cNvPr id="11" name="Picture 10">
            <a:extLst>
              <a:ext uri="{FF2B5EF4-FFF2-40B4-BE49-F238E27FC236}">
                <a16:creationId xmlns:a16="http://schemas.microsoft.com/office/drawing/2014/main" id="{D0C452C8-70B0-B84E-3016-DAE343700AD5}"/>
              </a:ext>
            </a:extLst>
          </p:cNvPr>
          <p:cNvPicPr>
            <a:picLocks noChangeAspect="1"/>
          </p:cNvPicPr>
          <p:nvPr/>
        </p:nvPicPr>
        <p:blipFill>
          <a:blip r:embed="rId3"/>
          <a:stretch>
            <a:fillRect/>
          </a:stretch>
        </p:blipFill>
        <p:spPr>
          <a:xfrm>
            <a:off x="1012630" y="2294930"/>
            <a:ext cx="3502220" cy="4277840"/>
          </a:xfrm>
          <a:prstGeom prst="rect">
            <a:avLst/>
          </a:prstGeom>
        </p:spPr>
      </p:pic>
      <p:sp>
        <p:nvSpPr>
          <p:cNvPr id="2" name="Rectangle 1">
            <a:extLst>
              <a:ext uri="{FF2B5EF4-FFF2-40B4-BE49-F238E27FC236}">
                <a16:creationId xmlns:a16="http://schemas.microsoft.com/office/drawing/2014/main" id="{F8E2DC56-21BD-B5C7-5D55-B91C5084F913}"/>
              </a:ext>
            </a:extLst>
          </p:cNvPr>
          <p:cNvSpPr/>
          <p:nvPr/>
        </p:nvSpPr>
        <p:spPr>
          <a:xfrm>
            <a:off x="88375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C8C1B24-3CDF-BBCD-9887-FE10B11EA1B9}"/>
              </a:ext>
            </a:extLst>
          </p:cNvPr>
          <p:cNvSpPr/>
          <p:nvPr/>
        </p:nvSpPr>
        <p:spPr>
          <a:xfrm>
            <a:off x="73133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ABCFD30-5022-B4F8-68A8-F9E27915FE27}"/>
              </a:ext>
            </a:extLst>
          </p:cNvPr>
          <p:cNvSpPr/>
          <p:nvPr/>
        </p:nvSpPr>
        <p:spPr>
          <a:xfrm>
            <a:off x="655189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B48F629-68BC-50CB-9D02-D06D015CF2F9}"/>
              </a:ext>
            </a:extLst>
          </p:cNvPr>
          <p:cNvSpPr/>
          <p:nvPr/>
        </p:nvSpPr>
        <p:spPr>
          <a:xfrm>
            <a:off x="80830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A5B4396-3B0C-3CB2-564B-D8FABDDD55C6}"/>
              </a:ext>
            </a:extLst>
          </p:cNvPr>
          <p:cNvSpPr/>
          <p:nvPr/>
        </p:nvSpPr>
        <p:spPr>
          <a:xfrm>
            <a:off x="959960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783926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New Jersey</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47</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69332"/>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Election year peak in 2020 election.</a:t>
            </a:r>
            <a:endParaRPr lang="en-US"/>
          </a:p>
        </p:txBody>
      </p:sp>
      <p:pic>
        <p:nvPicPr>
          <p:cNvPr id="9" name="Picture 8">
            <a:extLst>
              <a:ext uri="{FF2B5EF4-FFF2-40B4-BE49-F238E27FC236}">
                <a16:creationId xmlns:a16="http://schemas.microsoft.com/office/drawing/2014/main" id="{2F0464E2-49AB-1E3A-41E4-949DEE99B5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6" name="Rectangle 5">
            <a:extLst>
              <a:ext uri="{FF2B5EF4-FFF2-40B4-BE49-F238E27FC236}">
                <a16:creationId xmlns:a16="http://schemas.microsoft.com/office/drawing/2014/main" id="{4B1C3AE6-88C8-A930-65A3-82A39EA6EC73}"/>
              </a:ext>
            </a:extLst>
          </p:cNvPr>
          <p:cNvSpPr/>
          <p:nvPr/>
        </p:nvSpPr>
        <p:spPr>
          <a:xfrm>
            <a:off x="88375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AD1086C-736E-0357-FC9C-91DE8713B49A}"/>
              </a:ext>
            </a:extLst>
          </p:cNvPr>
          <p:cNvSpPr/>
          <p:nvPr/>
        </p:nvSpPr>
        <p:spPr>
          <a:xfrm>
            <a:off x="73133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F04F18A-D235-E7D6-5C37-5D6DC7D2BB39}"/>
              </a:ext>
            </a:extLst>
          </p:cNvPr>
          <p:cNvSpPr/>
          <p:nvPr/>
        </p:nvSpPr>
        <p:spPr>
          <a:xfrm>
            <a:off x="655189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4B78A65-7479-AA81-405D-9C6C5838AEEB}"/>
              </a:ext>
            </a:extLst>
          </p:cNvPr>
          <p:cNvSpPr/>
          <p:nvPr/>
        </p:nvSpPr>
        <p:spPr>
          <a:xfrm>
            <a:off x="80830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2B2DF0-686F-1DD7-C005-55C07C7B3F88}"/>
              </a:ext>
            </a:extLst>
          </p:cNvPr>
          <p:cNvSpPr/>
          <p:nvPr/>
        </p:nvSpPr>
        <p:spPr>
          <a:xfrm>
            <a:off x="959960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80448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Washington</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48</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2020 Election year peak in </a:t>
            </a:r>
            <a:r>
              <a:rPr lang="en-US" b="0" i="0">
                <a:solidFill>
                  <a:srgbClr val="0070C0"/>
                </a:solidFill>
                <a:effectLst/>
                <a:highlight>
                  <a:srgbClr val="FFFFFF"/>
                </a:highlight>
                <a:latin typeface="Spectral"/>
              </a:rPr>
              <a:t>transactions</a:t>
            </a:r>
            <a:r>
              <a:rPr lang="en-US" b="0" i="0">
                <a:solidFill>
                  <a:srgbClr val="363737"/>
                </a:solidFill>
                <a:effectLst/>
                <a:highlight>
                  <a:srgbClr val="FFFFFF"/>
                </a:highlight>
                <a:latin typeface="Spectral"/>
              </a:rPr>
              <a:t> and </a:t>
            </a:r>
            <a:r>
              <a:rPr lang="en-US" b="0" i="0">
                <a:solidFill>
                  <a:srgbClr val="FF0000"/>
                </a:solidFill>
                <a:effectLst/>
                <a:highlight>
                  <a:srgbClr val="FFFFFF"/>
                </a:highlight>
                <a:latin typeface="Spectral"/>
              </a:rPr>
              <a:t>nonmatch rate</a:t>
            </a:r>
            <a:r>
              <a:rPr lang="en-US" b="0" i="0">
                <a:solidFill>
                  <a:srgbClr val="363737"/>
                </a:solidFill>
                <a:effectLst/>
                <a:highlight>
                  <a:srgbClr val="FFFFFF"/>
                </a:highlight>
                <a:latin typeface="Spectral"/>
              </a:rPr>
              <a:t>.</a:t>
            </a:r>
            <a:endParaRPr lang="en-US"/>
          </a:p>
        </p:txBody>
      </p:sp>
      <p:pic>
        <p:nvPicPr>
          <p:cNvPr id="6" name="Picture 5">
            <a:extLst>
              <a:ext uri="{FF2B5EF4-FFF2-40B4-BE49-F238E27FC236}">
                <a16:creationId xmlns:a16="http://schemas.microsoft.com/office/drawing/2014/main" id="{F7BB3F30-82B6-CD82-9499-D7471CD647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7" name="Rectangle 6">
            <a:extLst>
              <a:ext uri="{FF2B5EF4-FFF2-40B4-BE49-F238E27FC236}">
                <a16:creationId xmlns:a16="http://schemas.microsoft.com/office/drawing/2014/main" id="{E60CA47E-F90A-8422-282E-707B5ADFB7FD}"/>
              </a:ext>
            </a:extLst>
          </p:cNvPr>
          <p:cNvSpPr/>
          <p:nvPr/>
        </p:nvSpPr>
        <p:spPr>
          <a:xfrm>
            <a:off x="88756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7AE43C2-F06F-FE2D-764D-A7A7CF02399B}"/>
              </a:ext>
            </a:extLst>
          </p:cNvPr>
          <p:cNvSpPr/>
          <p:nvPr/>
        </p:nvSpPr>
        <p:spPr>
          <a:xfrm>
            <a:off x="739717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2922AA0-410B-3726-7A4E-F1E45EE75376}"/>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5942D43-8EAB-F262-D06E-32F654C43012}"/>
              </a:ext>
            </a:extLst>
          </p:cNvPr>
          <p:cNvSpPr/>
          <p:nvPr/>
        </p:nvSpPr>
        <p:spPr>
          <a:xfrm>
            <a:off x="813639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7A0CB38-3B78-3ABA-2B0A-E78CCF66C442}"/>
              </a:ext>
            </a:extLst>
          </p:cNvPr>
          <p:cNvSpPr/>
          <p:nvPr/>
        </p:nvSpPr>
        <p:spPr>
          <a:xfrm>
            <a:off x="961484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3058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Wyoming</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49</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Curiosity in 2017.  Was </a:t>
            </a:r>
            <a:r>
              <a:rPr lang="en-US" b="0" i="0">
                <a:solidFill>
                  <a:srgbClr val="0070C0"/>
                </a:solidFill>
                <a:effectLst/>
                <a:highlight>
                  <a:srgbClr val="FFFFFF"/>
                </a:highlight>
                <a:latin typeface="Spectral"/>
              </a:rPr>
              <a:t>whole state database processed </a:t>
            </a:r>
            <a:r>
              <a:rPr lang="en-US" b="0" i="0">
                <a:solidFill>
                  <a:srgbClr val="363737"/>
                </a:solidFill>
                <a:effectLst/>
                <a:highlight>
                  <a:srgbClr val="FFFFFF"/>
                </a:highlight>
                <a:latin typeface="Spectral"/>
              </a:rPr>
              <a:t>with a high </a:t>
            </a:r>
            <a:r>
              <a:rPr lang="en-US" b="1" i="0">
                <a:solidFill>
                  <a:srgbClr val="363737"/>
                </a:solidFill>
                <a:effectLst/>
                <a:highlight>
                  <a:srgbClr val="FFFFFF"/>
                </a:highlight>
                <a:latin typeface="Spectral"/>
              </a:rPr>
              <a:t>deceased rate </a:t>
            </a:r>
            <a:r>
              <a:rPr lang="en-US" b="0" i="0">
                <a:solidFill>
                  <a:srgbClr val="363737"/>
                </a:solidFill>
                <a:effectLst/>
                <a:highlight>
                  <a:srgbClr val="FFFFFF"/>
                </a:highlight>
                <a:latin typeface="Spectral"/>
              </a:rPr>
              <a:t>present?</a:t>
            </a:r>
            <a:endParaRPr lang="en-US"/>
          </a:p>
        </p:txBody>
      </p:sp>
      <p:pic>
        <p:nvPicPr>
          <p:cNvPr id="6" name="Picture 5">
            <a:extLst>
              <a:ext uri="{FF2B5EF4-FFF2-40B4-BE49-F238E27FC236}">
                <a16:creationId xmlns:a16="http://schemas.microsoft.com/office/drawing/2014/main" id="{A8C64D7B-4C4D-466B-4A77-15D3FAF607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506B7E17-1A96-EFF8-4D82-767833BB937E}"/>
              </a:ext>
            </a:extLst>
          </p:cNvPr>
          <p:cNvSpPr/>
          <p:nvPr/>
        </p:nvSpPr>
        <p:spPr>
          <a:xfrm>
            <a:off x="7830026" y="365125"/>
            <a:ext cx="19288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DC0C7CC-4981-FA84-5A60-75B062A0D0DD}"/>
              </a:ext>
            </a:extLst>
          </p:cNvPr>
          <p:cNvSpPr/>
          <p:nvPr/>
        </p:nvSpPr>
        <p:spPr>
          <a:xfrm>
            <a:off x="7829550" y="4726225"/>
            <a:ext cx="19288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9D1B4B0-F447-9274-8B5B-6D0C825C3974}"/>
              </a:ext>
            </a:extLst>
          </p:cNvPr>
          <p:cNvSpPr/>
          <p:nvPr/>
        </p:nvSpPr>
        <p:spPr>
          <a:xfrm>
            <a:off x="10489406" y="2562072"/>
            <a:ext cx="104775"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0D1F9B9-DC6C-EC84-A7C9-756F303AB58E}"/>
              </a:ext>
            </a:extLst>
          </p:cNvPr>
          <p:cNvSpPr/>
          <p:nvPr/>
        </p:nvSpPr>
        <p:spPr>
          <a:xfrm>
            <a:off x="88756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524A6FB-AD2F-3233-B41E-309DC0E7AEEB}"/>
              </a:ext>
            </a:extLst>
          </p:cNvPr>
          <p:cNvSpPr/>
          <p:nvPr/>
        </p:nvSpPr>
        <p:spPr>
          <a:xfrm>
            <a:off x="73895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6B074ED-AF2F-5BE9-AC9D-152FD6118A61}"/>
              </a:ext>
            </a:extLst>
          </p:cNvPr>
          <p:cNvSpPr/>
          <p:nvPr/>
        </p:nvSpPr>
        <p:spPr>
          <a:xfrm>
            <a:off x="665095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E16D5E8-27B2-A21F-30AE-8C733B6307A2}"/>
              </a:ext>
            </a:extLst>
          </p:cNvPr>
          <p:cNvSpPr/>
          <p:nvPr/>
        </p:nvSpPr>
        <p:spPr>
          <a:xfrm>
            <a:off x="813639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8EC2CB5-BBF4-F9F9-9AE8-EC8E89CA7A4A}"/>
              </a:ext>
            </a:extLst>
          </p:cNvPr>
          <p:cNvSpPr/>
          <p:nvPr/>
        </p:nvSpPr>
        <p:spPr>
          <a:xfrm>
            <a:off x="961484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3093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65F6EE4-39A0-F149-694C-F1350DB57E96}"/>
              </a:ext>
            </a:extLst>
          </p:cNvPr>
          <p:cNvSpPr>
            <a:spLocks noGrp="1"/>
          </p:cNvSpPr>
          <p:nvPr>
            <p:ph type="title"/>
          </p:nvPr>
        </p:nvSpPr>
        <p:spPr>
          <a:xfrm>
            <a:off x="838200" y="365125"/>
            <a:ext cx="10515600" cy="1325563"/>
          </a:xfrm>
        </p:spPr>
        <p:txBody>
          <a:bodyPr/>
          <a:lstStyle/>
          <a:p>
            <a:r>
              <a:rPr lang="en-US" b="1">
                <a:solidFill>
                  <a:srgbClr val="0070C0"/>
                </a:solidFill>
              </a:rPr>
              <a:t>Sample HAVV weekly sheet</a:t>
            </a:r>
            <a:br>
              <a:rPr lang="en-US" b="1">
                <a:solidFill>
                  <a:srgbClr val="0070C0"/>
                </a:solidFill>
              </a:rPr>
            </a:br>
            <a:r>
              <a:rPr lang="en-US" sz="2400" b="1">
                <a:solidFill>
                  <a:srgbClr val="0070C0"/>
                </a:solidFill>
              </a:rPr>
              <a:t>One of 721 sheets</a:t>
            </a:r>
          </a:p>
        </p:txBody>
      </p:sp>
      <p:pic>
        <p:nvPicPr>
          <p:cNvPr id="6" name="Picture 5">
            <a:extLst>
              <a:ext uri="{FF2B5EF4-FFF2-40B4-BE49-F238E27FC236}">
                <a16:creationId xmlns:a16="http://schemas.microsoft.com/office/drawing/2014/main" id="{2AF9D36D-EFC8-EF74-DC00-FFE7610788AA}"/>
              </a:ext>
            </a:extLst>
          </p:cNvPr>
          <p:cNvPicPr>
            <a:picLocks noChangeAspect="1"/>
          </p:cNvPicPr>
          <p:nvPr/>
        </p:nvPicPr>
        <p:blipFill>
          <a:blip r:embed="rId3"/>
          <a:stretch>
            <a:fillRect/>
          </a:stretch>
        </p:blipFill>
        <p:spPr>
          <a:xfrm>
            <a:off x="384908" y="1628775"/>
            <a:ext cx="10515600" cy="3600450"/>
          </a:xfrm>
          <a:prstGeom prst="rect">
            <a:avLst/>
          </a:prstGeom>
        </p:spPr>
      </p:pic>
      <p:sp>
        <p:nvSpPr>
          <p:cNvPr id="7" name="TextBox 6">
            <a:extLst>
              <a:ext uri="{FF2B5EF4-FFF2-40B4-BE49-F238E27FC236}">
                <a16:creationId xmlns:a16="http://schemas.microsoft.com/office/drawing/2014/main" id="{64B3A823-B929-79CC-8D12-CA975C66F654}"/>
              </a:ext>
            </a:extLst>
          </p:cNvPr>
          <p:cNvSpPr txBox="1"/>
          <p:nvPr/>
        </p:nvSpPr>
        <p:spPr>
          <a:xfrm>
            <a:off x="384908" y="5295633"/>
            <a:ext cx="463588" cy="369332"/>
          </a:xfrm>
          <a:prstGeom prst="rect">
            <a:avLst/>
          </a:prstGeom>
          <a:noFill/>
        </p:spPr>
        <p:txBody>
          <a:bodyPr wrap="none" rtlCol="0">
            <a:spAutoFit/>
          </a:bodyPr>
          <a:lstStyle/>
          <a:p>
            <a:r>
              <a:rPr lang="en-US"/>
              <a:t>. . .</a:t>
            </a:r>
          </a:p>
        </p:txBody>
      </p:sp>
      <p:pic>
        <p:nvPicPr>
          <p:cNvPr id="9" name="Picture 8">
            <a:extLst>
              <a:ext uri="{FF2B5EF4-FFF2-40B4-BE49-F238E27FC236}">
                <a16:creationId xmlns:a16="http://schemas.microsoft.com/office/drawing/2014/main" id="{E1FBE94D-3C8B-5CD8-496F-036234E84502}"/>
              </a:ext>
            </a:extLst>
          </p:cNvPr>
          <p:cNvPicPr>
            <a:picLocks noChangeAspect="1"/>
          </p:cNvPicPr>
          <p:nvPr/>
        </p:nvPicPr>
        <p:blipFill>
          <a:blip r:embed="rId4"/>
          <a:stretch>
            <a:fillRect/>
          </a:stretch>
        </p:blipFill>
        <p:spPr>
          <a:xfrm>
            <a:off x="384908" y="5816600"/>
            <a:ext cx="10591800" cy="676275"/>
          </a:xfrm>
          <a:prstGeom prst="rect">
            <a:avLst/>
          </a:prstGeom>
        </p:spPr>
      </p:pic>
      <p:sp>
        <p:nvSpPr>
          <p:cNvPr id="2" name="Slide Number Placeholder 1">
            <a:extLst>
              <a:ext uri="{FF2B5EF4-FFF2-40B4-BE49-F238E27FC236}">
                <a16:creationId xmlns:a16="http://schemas.microsoft.com/office/drawing/2014/main" id="{1E261803-0D05-6683-7A96-FBAE8E806899}"/>
              </a:ext>
            </a:extLst>
          </p:cNvPr>
          <p:cNvSpPr>
            <a:spLocks noGrp="1"/>
          </p:cNvSpPr>
          <p:nvPr>
            <p:ph type="sldNum" sz="quarter" idx="12"/>
          </p:nvPr>
        </p:nvSpPr>
        <p:spPr/>
        <p:txBody>
          <a:bodyPr/>
          <a:lstStyle/>
          <a:p>
            <a:fld id="{DE006E5C-12E9-419C-94E8-3FE945C12AF0}" type="slidenum">
              <a:rPr lang="en-US" smtClean="0"/>
              <a:t>5</a:t>
            </a:fld>
            <a:endParaRPr lang="en-US"/>
          </a:p>
        </p:txBody>
      </p:sp>
      <p:sp>
        <p:nvSpPr>
          <p:cNvPr id="11" name="Rectangle 10">
            <a:extLst>
              <a:ext uri="{FF2B5EF4-FFF2-40B4-BE49-F238E27FC236}">
                <a16:creationId xmlns:a16="http://schemas.microsoft.com/office/drawing/2014/main" id="{2FF5103C-2241-63A3-C12F-B1BCE1E4C6E6}"/>
              </a:ext>
            </a:extLst>
          </p:cNvPr>
          <p:cNvSpPr/>
          <p:nvPr/>
        </p:nvSpPr>
        <p:spPr>
          <a:xfrm>
            <a:off x="2489248" y="1845627"/>
            <a:ext cx="1267206"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D50AD04-9D6A-D1ED-87F9-C8AE44C52D04}"/>
              </a:ext>
            </a:extLst>
          </p:cNvPr>
          <p:cNvSpPr/>
          <p:nvPr/>
        </p:nvSpPr>
        <p:spPr>
          <a:xfrm>
            <a:off x="4998511" y="1837272"/>
            <a:ext cx="878760"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FCF39FE-3F13-3D6C-8FF4-1899A11B1366}"/>
              </a:ext>
            </a:extLst>
          </p:cNvPr>
          <p:cNvSpPr/>
          <p:nvPr/>
        </p:nvSpPr>
        <p:spPr>
          <a:xfrm>
            <a:off x="7315200" y="1845627"/>
            <a:ext cx="1000074"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0872911-13A7-C278-5A72-C3C758C7BE81}"/>
              </a:ext>
            </a:extLst>
          </p:cNvPr>
          <p:cNvSpPr/>
          <p:nvPr/>
        </p:nvSpPr>
        <p:spPr>
          <a:xfrm>
            <a:off x="9100062" y="1840116"/>
            <a:ext cx="966636"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A921E5D-8659-993D-C76D-AEB5C692AC46}"/>
              </a:ext>
            </a:extLst>
          </p:cNvPr>
          <p:cNvSpPr txBox="1"/>
          <p:nvPr/>
        </p:nvSpPr>
        <p:spPr>
          <a:xfrm>
            <a:off x="7377179" y="965756"/>
            <a:ext cx="2689519" cy="369332"/>
          </a:xfrm>
          <a:prstGeom prst="rect">
            <a:avLst/>
          </a:prstGeom>
          <a:noFill/>
        </p:spPr>
        <p:txBody>
          <a:bodyPr wrap="none" rtlCol="0">
            <a:spAutoFit/>
          </a:bodyPr>
          <a:lstStyle/>
          <a:p>
            <a:r>
              <a:rPr lang="en-US"/>
              <a:t>Data fields used in analysis</a:t>
            </a:r>
          </a:p>
        </p:txBody>
      </p:sp>
      <p:cxnSp>
        <p:nvCxnSpPr>
          <p:cNvPr id="8" name="Straight Arrow Connector 7">
            <a:extLst>
              <a:ext uri="{FF2B5EF4-FFF2-40B4-BE49-F238E27FC236}">
                <a16:creationId xmlns:a16="http://schemas.microsoft.com/office/drawing/2014/main" id="{9453602E-0EFC-D406-7AE6-75A41D89199F}"/>
              </a:ext>
            </a:extLst>
          </p:cNvPr>
          <p:cNvCxnSpPr/>
          <p:nvPr/>
        </p:nvCxnSpPr>
        <p:spPr>
          <a:xfrm>
            <a:off x="8022618"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6B0A1E2-3826-DA79-3518-EF2CA7825FBE}"/>
              </a:ext>
            </a:extLst>
          </p:cNvPr>
          <p:cNvCxnSpPr/>
          <p:nvPr/>
        </p:nvCxnSpPr>
        <p:spPr>
          <a:xfrm>
            <a:off x="9675205"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458C83B-46CB-7881-010D-42ADCB6C0858}"/>
              </a:ext>
            </a:extLst>
          </p:cNvPr>
          <p:cNvCxnSpPr/>
          <p:nvPr/>
        </p:nvCxnSpPr>
        <p:spPr>
          <a:xfrm>
            <a:off x="3295837"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701F3A2-0C14-C9A5-F8C2-8107AD06DD00}"/>
              </a:ext>
            </a:extLst>
          </p:cNvPr>
          <p:cNvCxnSpPr/>
          <p:nvPr/>
        </p:nvCxnSpPr>
        <p:spPr>
          <a:xfrm>
            <a:off x="5567549"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68195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98E4A719-6F19-DBC1-CE9B-6B5AAFF38979}"/>
              </a:ext>
            </a:extLst>
          </p:cNvPr>
          <p:cNvSpPr>
            <a:spLocks noGrp="1"/>
          </p:cNvSpPr>
          <p:nvPr>
            <p:ph idx="1"/>
          </p:nvPr>
        </p:nvSpPr>
        <p:spPr/>
        <p:txBody>
          <a:bodyPr/>
          <a:lstStyle/>
          <a:p>
            <a:r>
              <a:rPr lang="en-US"/>
              <a:t>Almost no HAVV data reporting</a:t>
            </a:r>
          </a:p>
          <a:p>
            <a:r>
              <a:rPr lang="en-US"/>
              <a:t>Huge gaps in years</a:t>
            </a:r>
          </a:p>
          <a:p>
            <a:r>
              <a:rPr lang="en-US"/>
              <a:t>Small state with low transaction rates</a:t>
            </a:r>
          </a:p>
          <a:p>
            <a:r>
              <a:rPr lang="en-US"/>
              <a:t>Low transaction rates (small “n”) can result in “spikes” in percentages</a:t>
            </a:r>
          </a:p>
        </p:txBody>
      </p:sp>
      <p:sp>
        <p:nvSpPr>
          <p:cNvPr id="2" name="Title 1">
            <a:extLst>
              <a:ext uri="{FF2B5EF4-FFF2-40B4-BE49-F238E27FC236}">
                <a16:creationId xmlns:a16="http://schemas.microsoft.com/office/drawing/2014/main" id="{10D9A4E6-D1C4-FCD6-7176-7D3992832D28}"/>
              </a:ext>
            </a:extLst>
          </p:cNvPr>
          <p:cNvSpPr>
            <a:spLocks noGrp="1"/>
          </p:cNvSpPr>
          <p:nvPr>
            <p:ph type="title"/>
          </p:nvPr>
        </p:nvSpPr>
        <p:spPr/>
        <p:txBody>
          <a:bodyPr/>
          <a:lstStyle/>
          <a:p>
            <a:r>
              <a:rPr lang="en-US" b="1">
                <a:solidFill>
                  <a:srgbClr val="0070C0"/>
                </a:solidFill>
              </a:rPr>
              <a:t>Low Transactions or Minimally Participating</a:t>
            </a:r>
          </a:p>
        </p:txBody>
      </p:sp>
      <p:sp>
        <p:nvSpPr>
          <p:cNvPr id="4" name="Slide Number Placeholder 3">
            <a:extLst>
              <a:ext uri="{FF2B5EF4-FFF2-40B4-BE49-F238E27FC236}">
                <a16:creationId xmlns:a16="http://schemas.microsoft.com/office/drawing/2014/main" id="{359D0FA4-6262-A1F6-25A1-77EDF0289D9D}"/>
              </a:ext>
            </a:extLst>
          </p:cNvPr>
          <p:cNvSpPr>
            <a:spLocks noGrp="1"/>
          </p:cNvSpPr>
          <p:nvPr>
            <p:ph type="sldNum" sz="quarter" idx="12"/>
          </p:nvPr>
        </p:nvSpPr>
        <p:spPr/>
        <p:txBody>
          <a:bodyPr/>
          <a:lstStyle/>
          <a:p>
            <a:fld id="{DE006E5C-12E9-419C-94E8-3FE945C12AF0}" type="slidenum">
              <a:rPr lang="en-US" smtClean="0"/>
              <a:t>50</a:t>
            </a:fld>
            <a:endParaRPr lang="en-US"/>
          </a:p>
        </p:txBody>
      </p:sp>
      <p:sp>
        <p:nvSpPr>
          <p:cNvPr id="5" name="TextBox 4">
            <a:extLst>
              <a:ext uri="{FF2B5EF4-FFF2-40B4-BE49-F238E27FC236}">
                <a16:creationId xmlns:a16="http://schemas.microsoft.com/office/drawing/2014/main" id="{981D6F5B-07FC-C3BA-49D5-FB932D403B9B}"/>
              </a:ext>
            </a:extLst>
          </p:cNvPr>
          <p:cNvSpPr txBox="1"/>
          <p:nvPr/>
        </p:nvSpPr>
        <p:spPr>
          <a:xfrm>
            <a:off x="838200" y="4993178"/>
            <a:ext cx="7780712" cy="784702"/>
          </a:xfrm>
          <a:prstGeom prst="rect">
            <a:avLst/>
          </a:prstGeom>
          <a:noFill/>
        </p:spPr>
        <p:txBody>
          <a:bodyPr wrap="square" rtlCol="0">
            <a:spAutoFit/>
          </a:bodyPr>
          <a:lstStyle/>
          <a:p>
            <a:pPr marL="0" marR="0">
              <a:lnSpc>
                <a:spcPct val="107000"/>
              </a:lnSpc>
              <a:spcBef>
                <a:spcPts val="0"/>
              </a:spcBef>
              <a:spcAft>
                <a:spcPts val="800"/>
              </a:spcAft>
            </a:pPr>
            <a:r>
              <a:rPr lang="nl-NL" sz="4400" b="1">
                <a:solidFill>
                  <a:srgbClr val="0070C0"/>
                </a:solidFill>
                <a:latin typeface="+mj-lt"/>
                <a:ea typeface="+mj-ea"/>
                <a:cs typeface="+mj-cs"/>
              </a:rPr>
              <a:t>DE, DC, HI, ME, NH, OK, VT </a:t>
            </a:r>
            <a:r>
              <a:rPr lang="en-US" sz="4400" b="1">
                <a:solidFill>
                  <a:srgbClr val="0070C0"/>
                </a:solidFill>
                <a:latin typeface="+mj-lt"/>
                <a:ea typeface="+mj-ea"/>
                <a:cs typeface="+mj-cs"/>
              </a:rPr>
              <a:t>[7]</a:t>
            </a:r>
          </a:p>
        </p:txBody>
      </p:sp>
    </p:spTree>
    <p:extLst>
      <p:ext uri="{BB962C8B-B14F-4D97-AF65-F5344CB8AC3E}">
        <p14:creationId xmlns:p14="http://schemas.microsoft.com/office/powerpoint/2010/main" val="22050669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51</a:t>
            </a:fld>
            <a:endParaRPr lang="en-US"/>
          </a:p>
        </p:txBody>
      </p:sp>
      <p:sp>
        <p:nvSpPr>
          <p:cNvPr id="11" name="TextBox 10">
            <a:extLst>
              <a:ext uri="{FF2B5EF4-FFF2-40B4-BE49-F238E27FC236}">
                <a16:creationId xmlns:a16="http://schemas.microsoft.com/office/drawing/2014/main" id="{0E7E78C8-15D4-2F6B-99BB-48575492D8DE}"/>
              </a:ext>
            </a:extLst>
          </p:cNvPr>
          <p:cNvSpPr txBox="1"/>
          <p:nvPr/>
        </p:nvSpPr>
        <p:spPr>
          <a:xfrm>
            <a:off x="8366760" y="914400"/>
            <a:ext cx="1264444" cy="523220"/>
          </a:xfrm>
          <a:prstGeom prst="rect">
            <a:avLst/>
          </a:prstGeom>
          <a:noFill/>
        </p:spPr>
        <p:txBody>
          <a:bodyPr wrap="square" rtlCol="0">
            <a:spAutoFit/>
          </a:bodyPr>
          <a:lstStyle/>
          <a:p>
            <a:r>
              <a:rPr lang="en-US" sz="2800" b="1">
                <a:solidFill>
                  <a:srgbClr val="0070C0"/>
                </a:solidFill>
                <a:latin typeface="+mj-lt"/>
                <a:ea typeface="+mj-ea"/>
                <a:cs typeface="+mj-cs"/>
              </a:rPr>
              <a:t>Hawaii</a:t>
            </a:r>
          </a:p>
        </p:txBody>
      </p:sp>
      <p:sp>
        <p:nvSpPr>
          <p:cNvPr id="15" name="TextBox 14">
            <a:extLst>
              <a:ext uri="{FF2B5EF4-FFF2-40B4-BE49-F238E27FC236}">
                <a16:creationId xmlns:a16="http://schemas.microsoft.com/office/drawing/2014/main" id="{B251A018-D13A-FDE4-C56F-A122BAA226E9}"/>
              </a:ext>
            </a:extLst>
          </p:cNvPr>
          <p:cNvSpPr txBox="1"/>
          <p:nvPr/>
        </p:nvSpPr>
        <p:spPr>
          <a:xfrm>
            <a:off x="500063" y="914400"/>
            <a:ext cx="3202782" cy="523220"/>
          </a:xfrm>
          <a:prstGeom prst="rect">
            <a:avLst/>
          </a:prstGeom>
          <a:noFill/>
        </p:spPr>
        <p:txBody>
          <a:bodyPr wrap="square" rtlCol="0">
            <a:spAutoFit/>
          </a:bodyPr>
          <a:lstStyle/>
          <a:p>
            <a:r>
              <a:rPr lang="en-US" sz="2800" b="1">
                <a:solidFill>
                  <a:srgbClr val="0070C0"/>
                </a:solidFill>
                <a:latin typeface="+mj-lt"/>
                <a:ea typeface="+mj-ea"/>
                <a:cs typeface="+mj-cs"/>
              </a:rPr>
              <a:t>Delaware</a:t>
            </a:r>
          </a:p>
        </p:txBody>
      </p:sp>
      <p:pic>
        <p:nvPicPr>
          <p:cNvPr id="16" name="Picture 15">
            <a:extLst>
              <a:ext uri="{FF2B5EF4-FFF2-40B4-BE49-F238E27FC236}">
                <a16:creationId xmlns:a16="http://schemas.microsoft.com/office/drawing/2014/main" id="{9332A24E-FF28-4A13-6B2A-82FAF81402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0560" y="1371600"/>
            <a:ext cx="3497587" cy="4526289"/>
          </a:xfrm>
          <a:prstGeom prst="rect">
            <a:avLst/>
          </a:prstGeom>
        </p:spPr>
      </p:pic>
      <p:sp>
        <p:nvSpPr>
          <p:cNvPr id="17" name="TextBox 16">
            <a:extLst>
              <a:ext uri="{FF2B5EF4-FFF2-40B4-BE49-F238E27FC236}">
                <a16:creationId xmlns:a16="http://schemas.microsoft.com/office/drawing/2014/main" id="{6E77A0CD-A212-954D-8BE4-08EAD7D8B0FD}"/>
              </a:ext>
            </a:extLst>
          </p:cNvPr>
          <p:cNvSpPr txBox="1"/>
          <p:nvPr/>
        </p:nvSpPr>
        <p:spPr>
          <a:xfrm>
            <a:off x="4434840" y="914400"/>
            <a:ext cx="3202782" cy="523220"/>
          </a:xfrm>
          <a:prstGeom prst="rect">
            <a:avLst/>
          </a:prstGeom>
          <a:noFill/>
        </p:spPr>
        <p:txBody>
          <a:bodyPr wrap="square" rtlCol="0">
            <a:spAutoFit/>
          </a:bodyPr>
          <a:lstStyle/>
          <a:p>
            <a:r>
              <a:rPr lang="en-US" sz="2800" b="1">
                <a:solidFill>
                  <a:srgbClr val="0070C0"/>
                </a:solidFill>
                <a:latin typeface="+mj-lt"/>
                <a:ea typeface="+mj-ea"/>
                <a:cs typeface="+mj-cs"/>
              </a:rPr>
              <a:t>District of Columbia</a:t>
            </a:r>
          </a:p>
        </p:txBody>
      </p:sp>
      <p:pic>
        <p:nvPicPr>
          <p:cNvPr id="19" name="Picture 18">
            <a:extLst>
              <a:ext uri="{FF2B5EF4-FFF2-40B4-BE49-F238E27FC236}">
                <a16:creationId xmlns:a16="http://schemas.microsoft.com/office/drawing/2014/main" id="{E0BFA390-E8A3-BAFA-F529-98F5C44F64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 y="1371600"/>
            <a:ext cx="3497587" cy="4526289"/>
          </a:xfrm>
          <a:prstGeom prst="rect">
            <a:avLst/>
          </a:prstGeom>
        </p:spPr>
      </p:pic>
      <p:pic>
        <p:nvPicPr>
          <p:cNvPr id="21" name="Picture 20">
            <a:extLst>
              <a:ext uri="{FF2B5EF4-FFF2-40B4-BE49-F238E27FC236}">
                <a16:creationId xmlns:a16="http://schemas.microsoft.com/office/drawing/2014/main" id="{3BB60891-685F-1970-94BB-01FA15DD43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2480" y="1371600"/>
            <a:ext cx="3497587" cy="4526289"/>
          </a:xfrm>
          <a:prstGeom prst="rect">
            <a:avLst/>
          </a:prstGeom>
        </p:spPr>
      </p:pic>
    </p:spTree>
    <p:extLst>
      <p:ext uri="{BB962C8B-B14F-4D97-AF65-F5344CB8AC3E}">
        <p14:creationId xmlns:p14="http://schemas.microsoft.com/office/powerpoint/2010/main" val="3965506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52</a:t>
            </a:fld>
            <a:endParaRPr lang="en-US"/>
          </a:p>
        </p:txBody>
      </p:sp>
      <p:pic>
        <p:nvPicPr>
          <p:cNvPr id="3" name="Picture 2">
            <a:extLst>
              <a:ext uri="{FF2B5EF4-FFF2-40B4-BE49-F238E27FC236}">
                <a16:creationId xmlns:a16="http://schemas.microsoft.com/office/drawing/2014/main" id="{B55FE36B-2441-4C6E-F47F-8747E72B2F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 y="1371600"/>
            <a:ext cx="3497587" cy="4526289"/>
          </a:xfrm>
          <a:prstGeom prst="rect">
            <a:avLst/>
          </a:prstGeom>
        </p:spPr>
      </p:pic>
      <p:sp>
        <p:nvSpPr>
          <p:cNvPr id="11" name="TextBox 10">
            <a:extLst>
              <a:ext uri="{FF2B5EF4-FFF2-40B4-BE49-F238E27FC236}">
                <a16:creationId xmlns:a16="http://schemas.microsoft.com/office/drawing/2014/main" id="{0E7E78C8-15D4-2F6B-99BB-48575492D8DE}"/>
              </a:ext>
            </a:extLst>
          </p:cNvPr>
          <p:cNvSpPr txBox="1"/>
          <p:nvPr/>
        </p:nvSpPr>
        <p:spPr>
          <a:xfrm>
            <a:off x="8366760" y="914400"/>
            <a:ext cx="2452487" cy="523220"/>
          </a:xfrm>
          <a:prstGeom prst="rect">
            <a:avLst/>
          </a:prstGeom>
          <a:noFill/>
        </p:spPr>
        <p:txBody>
          <a:bodyPr wrap="square" rtlCol="0">
            <a:spAutoFit/>
          </a:bodyPr>
          <a:lstStyle/>
          <a:p>
            <a:r>
              <a:rPr lang="en-US" sz="2800" b="1">
                <a:solidFill>
                  <a:srgbClr val="0070C0"/>
                </a:solidFill>
                <a:latin typeface="+mj-lt"/>
                <a:ea typeface="+mj-ea"/>
                <a:cs typeface="+mj-cs"/>
              </a:rPr>
              <a:t>Oklahoma</a:t>
            </a:r>
          </a:p>
        </p:txBody>
      </p:sp>
      <p:sp>
        <p:nvSpPr>
          <p:cNvPr id="15" name="TextBox 14">
            <a:extLst>
              <a:ext uri="{FF2B5EF4-FFF2-40B4-BE49-F238E27FC236}">
                <a16:creationId xmlns:a16="http://schemas.microsoft.com/office/drawing/2014/main" id="{B251A018-D13A-FDE4-C56F-A122BAA226E9}"/>
              </a:ext>
            </a:extLst>
          </p:cNvPr>
          <p:cNvSpPr txBox="1"/>
          <p:nvPr/>
        </p:nvSpPr>
        <p:spPr>
          <a:xfrm>
            <a:off x="500063" y="914400"/>
            <a:ext cx="3202782" cy="523220"/>
          </a:xfrm>
          <a:prstGeom prst="rect">
            <a:avLst/>
          </a:prstGeom>
          <a:noFill/>
        </p:spPr>
        <p:txBody>
          <a:bodyPr wrap="square" rtlCol="0">
            <a:spAutoFit/>
          </a:bodyPr>
          <a:lstStyle/>
          <a:p>
            <a:r>
              <a:rPr lang="en-US" sz="2800" b="1">
                <a:solidFill>
                  <a:srgbClr val="0070C0"/>
                </a:solidFill>
                <a:latin typeface="+mj-lt"/>
                <a:ea typeface="+mj-ea"/>
                <a:cs typeface="+mj-cs"/>
              </a:rPr>
              <a:t>Maine</a:t>
            </a:r>
          </a:p>
        </p:txBody>
      </p:sp>
      <p:sp>
        <p:nvSpPr>
          <p:cNvPr id="17" name="TextBox 16">
            <a:extLst>
              <a:ext uri="{FF2B5EF4-FFF2-40B4-BE49-F238E27FC236}">
                <a16:creationId xmlns:a16="http://schemas.microsoft.com/office/drawing/2014/main" id="{6E77A0CD-A212-954D-8BE4-08EAD7D8B0FD}"/>
              </a:ext>
            </a:extLst>
          </p:cNvPr>
          <p:cNvSpPr txBox="1"/>
          <p:nvPr/>
        </p:nvSpPr>
        <p:spPr>
          <a:xfrm>
            <a:off x="4433888" y="914400"/>
            <a:ext cx="3202782" cy="523220"/>
          </a:xfrm>
          <a:prstGeom prst="rect">
            <a:avLst/>
          </a:prstGeom>
          <a:noFill/>
        </p:spPr>
        <p:txBody>
          <a:bodyPr wrap="square" rtlCol="0">
            <a:spAutoFit/>
          </a:bodyPr>
          <a:lstStyle/>
          <a:p>
            <a:r>
              <a:rPr lang="en-US" sz="2800" b="1">
                <a:solidFill>
                  <a:srgbClr val="0070C0"/>
                </a:solidFill>
                <a:latin typeface="+mj-lt"/>
                <a:ea typeface="+mj-ea"/>
                <a:cs typeface="+mj-cs"/>
              </a:rPr>
              <a:t>New Hamshire</a:t>
            </a:r>
          </a:p>
        </p:txBody>
      </p:sp>
      <p:pic>
        <p:nvPicPr>
          <p:cNvPr id="7" name="Picture 6">
            <a:extLst>
              <a:ext uri="{FF2B5EF4-FFF2-40B4-BE49-F238E27FC236}">
                <a16:creationId xmlns:a16="http://schemas.microsoft.com/office/drawing/2014/main" id="{7D65B8B0-7809-C3DB-5704-D740E2821A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34840" y="1371600"/>
            <a:ext cx="3497587" cy="4526289"/>
          </a:xfrm>
          <a:prstGeom prst="rect">
            <a:avLst/>
          </a:prstGeom>
        </p:spPr>
      </p:pic>
      <p:sp>
        <p:nvSpPr>
          <p:cNvPr id="8" name="Rectangle 7">
            <a:extLst>
              <a:ext uri="{FF2B5EF4-FFF2-40B4-BE49-F238E27FC236}">
                <a16:creationId xmlns:a16="http://schemas.microsoft.com/office/drawing/2014/main" id="{B2E07D28-668A-EEDB-8832-043AE4CB3D70}"/>
              </a:ext>
            </a:extLst>
          </p:cNvPr>
          <p:cNvSpPr/>
          <p:nvPr/>
        </p:nvSpPr>
        <p:spPr>
          <a:xfrm>
            <a:off x="3608074" y="1500188"/>
            <a:ext cx="141444" cy="115635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CF9309D-48BD-FEB9-A2BA-E7010A7B415E}"/>
              </a:ext>
            </a:extLst>
          </p:cNvPr>
          <p:cNvSpPr/>
          <p:nvPr/>
        </p:nvSpPr>
        <p:spPr>
          <a:xfrm>
            <a:off x="3620216" y="2996407"/>
            <a:ext cx="194547" cy="115635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A36E529-D939-D4C9-BC3C-50E0A749E6CC}"/>
              </a:ext>
            </a:extLst>
          </p:cNvPr>
          <p:cNvSpPr/>
          <p:nvPr/>
        </p:nvSpPr>
        <p:spPr>
          <a:xfrm>
            <a:off x="3608074" y="4545667"/>
            <a:ext cx="194547" cy="115635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60127C3-3769-C3CB-072F-2472DF1D92C2}"/>
              </a:ext>
            </a:extLst>
          </p:cNvPr>
          <p:cNvSpPr txBox="1"/>
          <p:nvPr/>
        </p:nvSpPr>
        <p:spPr>
          <a:xfrm>
            <a:off x="751328" y="5897889"/>
            <a:ext cx="2927468" cy="369332"/>
          </a:xfrm>
          <a:prstGeom prst="rect">
            <a:avLst/>
          </a:prstGeom>
          <a:noFill/>
        </p:spPr>
        <p:txBody>
          <a:bodyPr wrap="none" rtlCol="0">
            <a:spAutoFit/>
          </a:bodyPr>
          <a:lstStyle/>
          <a:p>
            <a:r>
              <a:rPr lang="en-US"/>
              <a:t>HAVV starting in ME in 2024?</a:t>
            </a:r>
          </a:p>
        </p:txBody>
      </p:sp>
      <p:pic>
        <p:nvPicPr>
          <p:cNvPr id="13" name="Picture 12">
            <a:extLst>
              <a:ext uri="{FF2B5EF4-FFF2-40B4-BE49-F238E27FC236}">
                <a16:creationId xmlns:a16="http://schemas.microsoft.com/office/drawing/2014/main" id="{85F61069-F13F-9BFD-27CE-549A47A008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2480" y="1371600"/>
            <a:ext cx="3497587" cy="4526289"/>
          </a:xfrm>
          <a:prstGeom prst="rect">
            <a:avLst/>
          </a:prstGeom>
        </p:spPr>
      </p:pic>
    </p:spTree>
    <p:extLst>
      <p:ext uri="{BB962C8B-B14F-4D97-AF65-F5344CB8AC3E}">
        <p14:creationId xmlns:p14="http://schemas.microsoft.com/office/powerpoint/2010/main" val="2000982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53</a:t>
            </a:fld>
            <a:endParaRPr lang="en-US"/>
          </a:p>
        </p:txBody>
      </p:sp>
      <p:sp>
        <p:nvSpPr>
          <p:cNvPr id="15" name="TextBox 14">
            <a:extLst>
              <a:ext uri="{FF2B5EF4-FFF2-40B4-BE49-F238E27FC236}">
                <a16:creationId xmlns:a16="http://schemas.microsoft.com/office/drawing/2014/main" id="{B251A018-D13A-FDE4-C56F-A122BAA226E9}"/>
              </a:ext>
            </a:extLst>
          </p:cNvPr>
          <p:cNvSpPr txBox="1"/>
          <p:nvPr/>
        </p:nvSpPr>
        <p:spPr>
          <a:xfrm>
            <a:off x="500063" y="914400"/>
            <a:ext cx="3202782" cy="523220"/>
          </a:xfrm>
          <a:prstGeom prst="rect">
            <a:avLst/>
          </a:prstGeom>
          <a:noFill/>
        </p:spPr>
        <p:txBody>
          <a:bodyPr wrap="square" rtlCol="0">
            <a:spAutoFit/>
          </a:bodyPr>
          <a:lstStyle/>
          <a:p>
            <a:r>
              <a:rPr lang="en-US" sz="2800" b="1">
                <a:solidFill>
                  <a:srgbClr val="0070C0"/>
                </a:solidFill>
                <a:latin typeface="+mj-lt"/>
                <a:ea typeface="+mj-ea"/>
                <a:cs typeface="+mj-cs"/>
              </a:rPr>
              <a:t>Vermont	</a:t>
            </a:r>
          </a:p>
        </p:txBody>
      </p:sp>
      <p:pic>
        <p:nvPicPr>
          <p:cNvPr id="9" name="Picture 8">
            <a:extLst>
              <a:ext uri="{FF2B5EF4-FFF2-40B4-BE49-F238E27FC236}">
                <a16:creationId xmlns:a16="http://schemas.microsoft.com/office/drawing/2014/main" id="{9E332008-7DC5-710A-4BFB-ED24B4D6E5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 y="1371600"/>
            <a:ext cx="3497587" cy="4526289"/>
          </a:xfrm>
          <a:prstGeom prst="rect">
            <a:avLst/>
          </a:prstGeom>
        </p:spPr>
      </p:pic>
    </p:spTree>
    <p:extLst>
      <p:ext uri="{BB962C8B-B14F-4D97-AF65-F5344CB8AC3E}">
        <p14:creationId xmlns:p14="http://schemas.microsoft.com/office/powerpoint/2010/main" val="127478004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59498-5548-F2F7-AAB9-53295FD4F33B}"/>
              </a:ext>
            </a:extLst>
          </p:cNvPr>
          <p:cNvSpPr>
            <a:spLocks noGrp="1"/>
          </p:cNvSpPr>
          <p:nvPr>
            <p:ph type="title"/>
          </p:nvPr>
        </p:nvSpPr>
        <p:spPr/>
        <p:txBody>
          <a:bodyPr/>
          <a:lstStyle/>
          <a:p>
            <a:r>
              <a:rPr lang="en-US" b="1">
                <a:solidFill>
                  <a:srgbClr val="0070C0"/>
                </a:solidFill>
              </a:rPr>
              <a:t>Online GitHub Resources</a:t>
            </a:r>
          </a:p>
        </p:txBody>
      </p:sp>
      <p:sp>
        <p:nvSpPr>
          <p:cNvPr id="3" name="Content Placeholder 2">
            <a:extLst>
              <a:ext uri="{FF2B5EF4-FFF2-40B4-BE49-F238E27FC236}">
                <a16:creationId xmlns:a16="http://schemas.microsoft.com/office/drawing/2014/main" id="{052C006C-8126-CD84-AAA7-AD47BE8B1E34}"/>
              </a:ext>
            </a:extLst>
          </p:cNvPr>
          <p:cNvSpPr>
            <a:spLocks noGrp="1"/>
          </p:cNvSpPr>
          <p:nvPr>
            <p:ph idx="1"/>
          </p:nvPr>
        </p:nvSpPr>
        <p:spPr/>
        <p:txBody>
          <a:bodyPr/>
          <a:lstStyle/>
          <a:p>
            <a:pPr marL="0" indent="0">
              <a:buNone/>
            </a:pPr>
            <a:r>
              <a:rPr lang="en-US" b="1"/>
              <a:t>https://github.com/EarlGlynn/HAVV-analysis</a:t>
            </a:r>
          </a:p>
        </p:txBody>
      </p:sp>
      <p:sp>
        <p:nvSpPr>
          <p:cNvPr id="4" name="Slide Number Placeholder 3">
            <a:extLst>
              <a:ext uri="{FF2B5EF4-FFF2-40B4-BE49-F238E27FC236}">
                <a16:creationId xmlns:a16="http://schemas.microsoft.com/office/drawing/2014/main" id="{3A7E9404-13B5-0BFF-772B-AAE43FE1DB68}"/>
              </a:ext>
            </a:extLst>
          </p:cNvPr>
          <p:cNvSpPr>
            <a:spLocks noGrp="1"/>
          </p:cNvSpPr>
          <p:nvPr>
            <p:ph type="sldNum" sz="quarter" idx="12"/>
          </p:nvPr>
        </p:nvSpPr>
        <p:spPr/>
        <p:txBody>
          <a:bodyPr/>
          <a:lstStyle/>
          <a:p>
            <a:fld id="{DE006E5C-12E9-419C-94E8-3FE945C12AF0}" type="slidenum">
              <a:rPr lang="en-US" smtClean="0"/>
              <a:t>54</a:t>
            </a:fld>
            <a:endParaRPr lang="en-US"/>
          </a:p>
        </p:txBody>
      </p:sp>
      <p:pic>
        <p:nvPicPr>
          <p:cNvPr id="8" name="Picture 7">
            <a:extLst>
              <a:ext uri="{FF2B5EF4-FFF2-40B4-BE49-F238E27FC236}">
                <a16:creationId xmlns:a16="http://schemas.microsoft.com/office/drawing/2014/main" id="{376A7F8A-6F2F-FC8C-E69F-D10CCF47A629}"/>
              </a:ext>
            </a:extLst>
          </p:cNvPr>
          <p:cNvPicPr>
            <a:picLocks noChangeAspect="1"/>
          </p:cNvPicPr>
          <p:nvPr/>
        </p:nvPicPr>
        <p:blipFill>
          <a:blip r:embed="rId3"/>
          <a:stretch>
            <a:fillRect/>
          </a:stretch>
        </p:blipFill>
        <p:spPr>
          <a:xfrm>
            <a:off x="755822" y="3794940"/>
            <a:ext cx="2590800" cy="619125"/>
          </a:xfrm>
          <a:prstGeom prst="rect">
            <a:avLst/>
          </a:prstGeom>
        </p:spPr>
      </p:pic>
      <p:pic>
        <p:nvPicPr>
          <p:cNvPr id="10" name="Picture 9">
            <a:extLst>
              <a:ext uri="{FF2B5EF4-FFF2-40B4-BE49-F238E27FC236}">
                <a16:creationId xmlns:a16="http://schemas.microsoft.com/office/drawing/2014/main" id="{B08F6023-97AB-BDF0-78FC-898D325DB8D8}"/>
              </a:ext>
            </a:extLst>
          </p:cNvPr>
          <p:cNvPicPr>
            <a:picLocks noChangeAspect="1"/>
          </p:cNvPicPr>
          <p:nvPr/>
        </p:nvPicPr>
        <p:blipFill>
          <a:blip r:embed="rId4"/>
          <a:stretch>
            <a:fillRect/>
          </a:stretch>
        </p:blipFill>
        <p:spPr>
          <a:xfrm>
            <a:off x="1686568" y="4270791"/>
            <a:ext cx="2409825" cy="1257300"/>
          </a:xfrm>
          <a:prstGeom prst="rect">
            <a:avLst/>
          </a:prstGeom>
        </p:spPr>
      </p:pic>
      <p:sp>
        <p:nvSpPr>
          <p:cNvPr id="11" name="TextBox 10">
            <a:extLst>
              <a:ext uri="{FF2B5EF4-FFF2-40B4-BE49-F238E27FC236}">
                <a16:creationId xmlns:a16="http://schemas.microsoft.com/office/drawing/2014/main" id="{0C2863E1-E7DC-65E7-DB54-9B09369CD342}"/>
              </a:ext>
            </a:extLst>
          </p:cNvPr>
          <p:cNvSpPr txBox="1"/>
          <p:nvPr/>
        </p:nvSpPr>
        <p:spPr>
          <a:xfrm>
            <a:off x="4654377" y="5047448"/>
            <a:ext cx="3699603" cy="369332"/>
          </a:xfrm>
          <a:prstGeom prst="rect">
            <a:avLst/>
          </a:prstGeom>
          <a:noFill/>
        </p:spPr>
        <p:txBody>
          <a:bodyPr wrap="none" rtlCol="0">
            <a:spAutoFit/>
          </a:bodyPr>
          <a:lstStyle/>
          <a:p>
            <a:r>
              <a:rPr lang="en-US"/>
              <a:t>Download or View PNGs/PDFs online</a:t>
            </a:r>
          </a:p>
        </p:txBody>
      </p:sp>
      <p:sp>
        <p:nvSpPr>
          <p:cNvPr id="12" name="TextBox 11">
            <a:extLst>
              <a:ext uri="{FF2B5EF4-FFF2-40B4-BE49-F238E27FC236}">
                <a16:creationId xmlns:a16="http://schemas.microsoft.com/office/drawing/2014/main" id="{20B66C70-D0D3-CD2C-2689-290FD09B286D}"/>
              </a:ext>
            </a:extLst>
          </p:cNvPr>
          <p:cNvSpPr txBox="1"/>
          <p:nvPr/>
        </p:nvSpPr>
        <p:spPr>
          <a:xfrm>
            <a:off x="4654378" y="3901459"/>
            <a:ext cx="3283848" cy="369332"/>
          </a:xfrm>
          <a:prstGeom prst="rect">
            <a:avLst/>
          </a:prstGeom>
          <a:noFill/>
        </p:spPr>
        <p:txBody>
          <a:bodyPr wrap="none" rtlCol="0">
            <a:spAutoFit/>
          </a:bodyPr>
          <a:lstStyle/>
          <a:p>
            <a:r>
              <a:rPr lang="en-US" b="1"/>
              <a:t>All 50 states + DC; separate Total</a:t>
            </a:r>
          </a:p>
        </p:txBody>
      </p:sp>
      <p:sp>
        <p:nvSpPr>
          <p:cNvPr id="13" name="TextBox 12">
            <a:extLst>
              <a:ext uri="{FF2B5EF4-FFF2-40B4-BE49-F238E27FC236}">
                <a16:creationId xmlns:a16="http://schemas.microsoft.com/office/drawing/2014/main" id="{DBCE7393-D025-41F4-AC5D-60B986D0A77C}"/>
              </a:ext>
            </a:extLst>
          </p:cNvPr>
          <p:cNvSpPr txBox="1"/>
          <p:nvPr/>
        </p:nvSpPr>
        <p:spPr>
          <a:xfrm>
            <a:off x="4654377" y="4405728"/>
            <a:ext cx="3513269" cy="369332"/>
          </a:xfrm>
          <a:prstGeom prst="rect">
            <a:avLst/>
          </a:prstGeom>
          <a:noFill/>
        </p:spPr>
        <p:txBody>
          <a:bodyPr wrap="none" rtlCol="0">
            <a:spAutoFit/>
          </a:bodyPr>
          <a:lstStyle/>
          <a:p>
            <a:r>
              <a:rPr lang="en-US"/>
              <a:t>Download or View Excel files online</a:t>
            </a:r>
          </a:p>
        </p:txBody>
      </p:sp>
      <p:pic>
        <p:nvPicPr>
          <p:cNvPr id="15" name="Picture 14">
            <a:extLst>
              <a:ext uri="{FF2B5EF4-FFF2-40B4-BE49-F238E27FC236}">
                <a16:creationId xmlns:a16="http://schemas.microsoft.com/office/drawing/2014/main" id="{35D38003-82E0-D6B2-280D-4107DAAD795A}"/>
              </a:ext>
            </a:extLst>
          </p:cNvPr>
          <p:cNvPicPr>
            <a:picLocks noChangeAspect="1"/>
          </p:cNvPicPr>
          <p:nvPr/>
        </p:nvPicPr>
        <p:blipFill>
          <a:blip r:embed="rId5"/>
          <a:stretch>
            <a:fillRect/>
          </a:stretch>
        </p:blipFill>
        <p:spPr>
          <a:xfrm>
            <a:off x="8439150" y="4383071"/>
            <a:ext cx="3086100" cy="333375"/>
          </a:xfrm>
          <a:prstGeom prst="rect">
            <a:avLst/>
          </a:prstGeom>
        </p:spPr>
      </p:pic>
      <p:pic>
        <p:nvPicPr>
          <p:cNvPr id="19" name="Picture 18">
            <a:extLst>
              <a:ext uri="{FF2B5EF4-FFF2-40B4-BE49-F238E27FC236}">
                <a16:creationId xmlns:a16="http://schemas.microsoft.com/office/drawing/2014/main" id="{EF24F71A-0BB1-0A9A-4A4E-3CA7288780A0}"/>
              </a:ext>
            </a:extLst>
          </p:cNvPr>
          <p:cNvPicPr>
            <a:picLocks noChangeAspect="1"/>
          </p:cNvPicPr>
          <p:nvPr/>
        </p:nvPicPr>
        <p:blipFill>
          <a:blip r:embed="rId6"/>
          <a:stretch>
            <a:fillRect/>
          </a:stretch>
        </p:blipFill>
        <p:spPr>
          <a:xfrm>
            <a:off x="8524597" y="5082703"/>
            <a:ext cx="2886075" cy="1343025"/>
          </a:xfrm>
          <a:prstGeom prst="rect">
            <a:avLst/>
          </a:prstGeom>
        </p:spPr>
      </p:pic>
      <p:pic>
        <p:nvPicPr>
          <p:cNvPr id="7" name="Picture 6">
            <a:extLst>
              <a:ext uri="{FF2B5EF4-FFF2-40B4-BE49-F238E27FC236}">
                <a16:creationId xmlns:a16="http://schemas.microsoft.com/office/drawing/2014/main" id="{BD68172A-62D2-57E3-C01A-CAFECF2F44EE}"/>
              </a:ext>
            </a:extLst>
          </p:cNvPr>
          <p:cNvPicPr>
            <a:picLocks noChangeAspect="1"/>
          </p:cNvPicPr>
          <p:nvPr/>
        </p:nvPicPr>
        <p:blipFill>
          <a:blip r:embed="rId7"/>
          <a:stretch>
            <a:fillRect/>
          </a:stretch>
        </p:blipFill>
        <p:spPr>
          <a:xfrm>
            <a:off x="928052" y="5643563"/>
            <a:ext cx="2085975" cy="533400"/>
          </a:xfrm>
          <a:prstGeom prst="rect">
            <a:avLst/>
          </a:prstGeom>
        </p:spPr>
      </p:pic>
      <p:pic>
        <p:nvPicPr>
          <p:cNvPr id="14" name="Picture 13">
            <a:extLst>
              <a:ext uri="{FF2B5EF4-FFF2-40B4-BE49-F238E27FC236}">
                <a16:creationId xmlns:a16="http://schemas.microsoft.com/office/drawing/2014/main" id="{B9ED8CF6-6A2B-F59F-3560-21732AB6A18F}"/>
              </a:ext>
            </a:extLst>
          </p:cNvPr>
          <p:cNvPicPr>
            <a:picLocks noChangeAspect="1"/>
          </p:cNvPicPr>
          <p:nvPr/>
        </p:nvPicPr>
        <p:blipFill>
          <a:blip r:embed="rId8"/>
          <a:stretch>
            <a:fillRect/>
          </a:stretch>
        </p:blipFill>
        <p:spPr>
          <a:xfrm>
            <a:off x="9338945" y="1710924"/>
            <a:ext cx="1876425" cy="619125"/>
          </a:xfrm>
          <a:prstGeom prst="rect">
            <a:avLst/>
          </a:prstGeom>
        </p:spPr>
      </p:pic>
      <p:pic>
        <p:nvPicPr>
          <p:cNvPr id="17" name="Picture 16">
            <a:extLst>
              <a:ext uri="{FF2B5EF4-FFF2-40B4-BE49-F238E27FC236}">
                <a16:creationId xmlns:a16="http://schemas.microsoft.com/office/drawing/2014/main" id="{6F8EE3EF-FCA6-B8BD-EC9D-2B13D79DB60E}"/>
              </a:ext>
            </a:extLst>
          </p:cNvPr>
          <p:cNvPicPr>
            <a:picLocks noChangeAspect="1"/>
          </p:cNvPicPr>
          <p:nvPr/>
        </p:nvPicPr>
        <p:blipFill>
          <a:blip r:embed="rId9"/>
          <a:stretch>
            <a:fillRect/>
          </a:stretch>
        </p:blipFill>
        <p:spPr>
          <a:xfrm>
            <a:off x="9338945" y="2370923"/>
            <a:ext cx="2181225" cy="733425"/>
          </a:xfrm>
          <a:prstGeom prst="rect">
            <a:avLst/>
          </a:prstGeom>
        </p:spPr>
      </p:pic>
      <p:pic>
        <p:nvPicPr>
          <p:cNvPr id="20" name="Picture 19">
            <a:extLst>
              <a:ext uri="{FF2B5EF4-FFF2-40B4-BE49-F238E27FC236}">
                <a16:creationId xmlns:a16="http://schemas.microsoft.com/office/drawing/2014/main" id="{C0C7D762-AF1E-D6F3-CC73-DD18A23BD3BE}"/>
              </a:ext>
            </a:extLst>
          </p:cNvPr>
          <p:cNvPicPr>
            <a:picLocks noChangeAspect="1"/>
          </p:cNvPicPr>
          <p:nvPr/>
        </p:nvPicPr>
        <p:blipFill>
          <a:blip r:embed="rId10"/>
          <a:stretch>
            <a:fillRect/>
          </a:stretch>
        </p:blipFill>
        <p:spPr>
          <a:xfrm>
            <a:off x="928052" y="2257039"/>
            <a:ext cx="3305175" cy="485775"/>
          </a:xfrm>
          <a:prstGeom prst="rect">
            <a:avLst/>
          </a:prstGeom>
        </p:spPr>
      </p:pic>
      <p:pic>
        <p:nvPicPr>
          <p:cNvPr id="6" name="Picture 5">
            <a:extLst>
              <a:ext uri="{FF2B5EF4-FFF2-40B4-BE49-F238E27FC236}">
                <a16:creationId xmlns:a16="http://schemas.microsoft.com/office/drawing/2014/main" id="{20B2E11B-3C30-6D16-C38B-C8D5D648F274}"/>
              </a:ext>
            </a:extLst>
          </p:cNvPr>
          <p:cNvPicPr>
            <a:picLocks noChangeAspect="1"/>
          </p:cNvPicPr>
          <p:nvPr/>
        </p:nvPicPr>
        <p:blipFill>
          <a:blip r:embed="rId11"/>
          <a:stretch>
            <a:fillRect/>
          </a:stretch>
        </p:blipFill>
        <p:spPr>
          <a:xfrm>
            <a:off x="928052" y="2787244"/>
            <a:ext cx="2857500" cy="609600"/>
          </a:xfrm>
          <a:prstGeom prst="rect">
            <a:avLst/>
          </a:prstGeom>
        </p:spPr>
      </p:pic>
      <p:pic>
        <p:nvPicPr>
          <p:cNvPr id="16" name="Picture 15">
            <a:extLst>
              <a:ext uri="{FF2B5EF4-FFF2-40B4-BE49-F238E27FC236}">
                <a16:creationId xmlns:a16="http://schemas.microsoft.com/office/drawing/2014/main" id="{47AEF844-A9C3-D834-7CAB-A98D7EEA1D0B}"/>
              </a:ext>
            </a:extLst>
          </p:cNvPr>
          <p:cNvPicPr>
            <a:picLocks noChangeAspect="1"/>
          </p:cNvPicPr>
          <p:nvPr/>
        </p:nvPicPr>
        <p:blipFill>
          <a:blip r:embed="rId12"/>
          <a:stretch>
            <a:fillRect/>
          </a:stretch>
        </p:blipFill>
        <p:spPr>
          <a:xfrm>
            <a:off x="928052" y="3202139"/>
            <a:ext cx="2857500" cy="638175"/>
          </a:xfrm>
          <a:prstGeom prst="rect">
            <a:avLst/>
          </a:prstGeom>
        </p:spPr>
      </p:pic>
    </p:spTree>
    <p:extLst>
      <p:ext uri="{BB962C8B-B14F-4D97-AF65-F5344CB8AC3E}">
        <p14:creationId xmlns:p14="http://schemas.microsoft.com/office/powerpoint/2010/main" val="3399997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AA0CC-E7D2-6987-E42C-247BFB5CF0D9}"/>
              </a:ext>
            </a:extLst>
          </p:cNvPr>
          <p:cNvSpPr>
            <a:spLocks noGrp="1"/>
          </p:cNvSpPr>
          <p:nvPr>
            <p:ph type="title"/>
          </p:nvPr>
        </p:nvSpPr>
        <p:spPr/>
        <p:txBody>
          <a:bodyPr/>
          <a:lstStyle/>
          <a:p>
            <a:r>
              <a:rPr lang="en-US" b="1">
                <a:solidFill>
                  <a:srgbClr val="0070C0"/>
                </a:solidFill>
              </a:rPr>
              <a:t>Focus</a:t>
            </a:r>
          </a:p>
        </p:txBody>
      </p:sp>
      <p:sp>
        <p:nvSpPr>
          <p:cNvPr id="3" name="Content Placeholder 2">
            <a:extLst>
              <a:ext uri="{FF2B5EF4-FFF2-40B4-BE49-F238E27FC236}">
                <a16:creationId xmlns:a16="http://schemas.microsoft.com/office/drawing/2014/main" id="{FC492690-D344-0C82-7982-10FFD4056F3F}"/>
              </a:ext>
            </a:extLst>
          </p:cNvPr>
          <p:cNvSpPr>
            <a:spLocks noGrp="1"/>
          </p:cNvSpPr>
          <p:nvPr>
            <p:ph idx="1"/>
          </p:nvPr>
        </p:nvSpPr>
        <p:spPr>
          <a:xfrm>
            <a:off x="838200" y="1385787"/>
            <a:ext cx="11176322" cy="4351338"/>
          </a:xfrm>
        </p:spPr>
        <p:txBody>
          <a:bodyPr/>
          <a:lstStyle/>
          <a:p>
            <a:r>
              <a:rPr lang="en-US">
                <a:solidFill>
                  <a:srgbClr val="0070C0"/>
                </a:solidFill>
              </a:rPr>
              <a:t>Total Transactions</a:t>
            </a:r>
          </a:p>
          <a:p>
            <a:r>
              <a:rPr lang="en-US">
                <a:solidFill>
                  <a:srgbClr val="0070C0"/>
                </a:solidFill>
              </a:rPr>
              <a:t>Percent Non Matching Transactions</a:t>
            </a:r>
            <a:br>
              <a:rPr lang="en-US"/>
            </a:br>
            <a:r>
              <a:rPr lang="en-US" sz="2000"/>
              <a:t>Percent NonMatch = 100 * Z_Total_Nonmatches / Total_Transactions</a:t>
            </a:r>
          </a:p>
          <a:p>
            <a:r>
              <a:rPr lang="en-US">
                <a:solidFill>
                  <a:srgbClr val="0070C0"/>
                </a:solidFill>
              </a:rPr>
              <a:t>Percent Matching Deceased Transactions</a:t>
            </a:r>
            <a:br>
              <a:rPr lang="en-US"/>
            </a:br>
            <a:r>
              <a:rPr lang="en-US" sz="2000"/>
              <a:t>Percent Match Deceased = 100 * (Y_Single_Match_Deceased + </a:t>
            </a:r>
            <a:br>
              <a:rPr lang="en-US" sz="2000"/>
            </a:br>
            <a:r>
              <a:rPr lang="en-US" sz="2000"/>
              <a:t>                                                              T_Multiple_Match_Deceased) / Total_Matches</a:t>
            </a:r>
          </a:p>
          <a:p>
            <a:r>
              <a:rPr lang="en-US"/>
              <a:t>Percentages provide common comparison metric across all states</a:t>
            </a:r>
            <a:endParaRPr lang="en-US" sz="2400"/>
          </a:p>
          <a:p>
            <a:r>
              <a:rPr lang="en-US"/>
              <a:t>Percentages can have a “small n” problem with low denominators</a:t>
            </a:r>
          </a:p>
          <a:p>
            <a:r>
              <a:rPr lang="en-US"/>
              <a:t>10-Year Time Series (500+ points) </a:t>
            </a:r>
            <a:br>
              <a:rPr lang="en-US" b="1">
                <a:solidFill>
                  <a:srgbClr val="0070C0"/>
                </a:solidFill>
              </a:rPr>
            </a:br>
            <a:r>
              <a:rPr lang="en-US" sz="2400"/>
              <a:t>Study variation over time</a:t>
            </a:r>
          </a:p>
        </p:txBody>
      </p:sp>
      <p:sp>
        <p:nvSpPr>
          <p:cNvPr id="4" name="Slide Number Placeholder 3">
            <a:extLst>
              <a:ext uri="{FF2B5EF4-FFF2-40B4-BE49-F238E27FC236}">
                <a16:creationId xmlns:a16="http://schemas.microsoft.com/office/drawing/2014/main" id="{4CB63646-99F0-247F-714F-21583A641A96}"/>
              </a:ext>
            </a:extLst>
          </p:cNvPr>
          <p:cNvSpPr>
            <a:spLocks noGrp="1"/>
          </p:cNvSpPr>
          <p:nvPr>
            <p:ph type="sldNum" sz="quarter" idx="12"/>
          </p:nvPr>
        </p:nvSpPr>
        <p:spPr/>
        <p:txBody>
          <a:bodyPr/>
          <a:lstStyle/>
          <a:p>
            <a:fld id="{DE006E5C-12E9-419C-94E8-3FE945C12AF0}" type="slidenum">
              <a:rPr lang="en-US" smtClean="0"/>
              <a:t>6</a:t>
            </a:fld>
            <a:endParaRPr lang="en-US"/>
          </a:p>
        </p:txBody>
      </p:sp>
      <p:sp>
        <p:nvSpPr>
          <p:cNvPr id="5" name="TextBox 4">
            <a:extLst>
              <a:ext uri="{FF2B5EF4-FFF2-40B4-BE49-F238E27FC236}">
                <a16:creationId xmlns:a16="http://schemas.microsoft.com/office/drawing/2014/main" id="{B10F219A-6DA4-5A44-19C0-4F0BD0F53A23}"/>
              </a:ext>
            </a:extLst>
          </p:cNvPr>
          <p:cNvSpPr txBox="1"/>
          <p:nvPr/>
        </p:nvSpPr>
        <p:spPr>
          <a:xfrm>
            <a:off x="6983080" y="5446573"/>
            <a:ext cx="3433483" cy="1200329"/>
          </a:xfrm>
          <a:prstGeom prst="rect">
            <a:avLst/>
          </a:prstGeom>
          <a:noFill/>
        </p:spPr>
        <p:txBody>
          <a:bodyPr wrap="square" rtlCol="0">
            <a:spAutoFit/>
          </a:bodyPr>
          <a:lstStyle/>
          <a:p>
            <a:r>
              <a:rPr lang="en-US" i="1">
                <a:solidFill>
                  <a:srgbClr val="0070C0"/>
                </a:solidFill>
              </a:rPr>
              <a:t>PowerPoint “Analysis of HAVV Data: Technical Details” shows how time series were extracted from online Social Security data </a:t>
            </a:r>
          </a:p>
        </p:txBody>
      </p:sp>
    </p:spTree>
    <p:extLst>
      <p:ext uri="{BB962C8B-B14F-4D97-AF65-F5344CB8AC3E}">
        <p14:creationId xmlns:p14="http://schemas.microsoft.com/office/powerpoint/2010/main" val="2291392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D9AF0-42AB-8F43-FDE6-53FCE813462B}"/>
              </a:ext>
            </a:extLst>
          </p:cNvPr>
          <p:cNvSpPr>
            <a:spLocks noGrp="1"/>
          </p:cNvSpPr>
          <p:nvPr>
            <p:ph type="title"/>
          </p:nvPr>
        </p:nvSpPr>
        <p:spPr/>
        <p:txBody>
          <a:bodyPr/>
          <a:lstStyle/>
          <a:p>
            <a:r>
              <a:rPr lang="en-US" b="1">
                <a:solidFill>
                  <a:srgbClr val="0070C0"/>
                </a:solidFill>
              </a:rPr>
              <a:t>Example:  Total Transactions in Maryland</a:t>
            </a:r>
          </a:p>
        </p:txBody>
      </p:sp>
      <p:pic>
        <p:nvPicPr>
          <p:cNvPr id="8" name="Content Placeholder 7">
            <a:extLst>
              <a:ext uri="{FF2B5EF4-FFF2-40B4-BE49-F238E27FC236}">
                <a16:creationId xmlns:a16="http://schemas.microsoft.com/office/drawing/2014/main" id="{83478C77-C09E-EE96-5650-32545B9E2CB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00" y="1371600"/>
            <a:ext cx="9144066" cy="4000529"/>
          </a:xfrm>
        </p:spPr>
      </p:pic>
      <p:sp>
        <p:nvSpPr>
          <p:cNvPr id="4" name="Slide Number Placeholder 3">
            <a:extLst>
              <a:ext uri="{FF2B5EF4-FFF2-40B4-BE49-F238E27FC236}">
                <a16:creationId xmlns:a16="http://schemas.microsoft.com/office/drawing/2014/main" id="{B305FAE3-DC6F-DD63-7683-B30E9AA71D4D}"/>
              </a:ext>
            </a:extLst>
          </p:cNvPr>
          <p:cNvSpPr>
            <a:spLocks noGrp="1"/>
          </p:cNvSpPr>
          <p:nvPr>
            <p:ph type="sldNum" sz="quarter" idx="12"/>
          </p:nvPr>
        </p:nvSpPr>
        <p:spPr/>
        <p:txBody>
          <a:bodyPr/>
          <a:lstStyle/>
          <a:p>
            <a:fld id="{DE006E5C-12E9-419C-94E8-3FE945C12AF0}" type="slidenum">
              <a:rPr lang="en-US" smtClean="0"/>
              <a:t>7</a:t>
            </a:fld>
            <a:endParaRPr lang="en-US"/>
          </a:p>
        </p:txBody>
      </p:sp>
      <p:sp>
        <p:nvSpPr>
          <p:cNvPr id="9" name="Rectangle 8">
            <a:extLst>
              <a:ext uri="{FF2B5EF4-FFF2-40B4-BE49-F238E27FC236}">
                <a16:creationId xmlns:a16="http://schemas.microsoft.com/office/drawing/2014/main" id="{D906A8D2-B7F7-9679-B468-8F2E62535DF5}"/>
              </a:ext>
            </a:extLst>
          </p:cNvPr>
          <p:cNvSpPr/>
          <p:nvPr/>
        </p:nvSpPr>
        <p:spPr>
          <a:xfrm>
            <a:off x="7634950" y="1783080"/>
            <a:ext cx="1951300" cy="262432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609079B-3CBA-0106-DCE0-908D930CACB8}"/>
              </a:ext>
            </a:extLst>
          </p:cNvPr>
          <p:cNvSpPr txBox="1"/>
          <p:nvPr/>
        </p:nvSpPr>
        <p:spPr>
          <a:xfrm>
            <a:off x="838200" y="5671595"/>
            <a:ext cx="6130909" cy="923330"/>
          </a:xfrm>
          <a:prstGeom prst="rect">
            <a:avLst/>
          </a:prstGeom>
          <a:noFill/>
        </p:spPr>
        <p:txBody>
          <a:bodyPr wrap="none" rtlCol="0">
            <a:spAutoFit/>
          </a:bodyPr>
          <a:lstStyle/>
          <a:p>
            <a:r>
              <a:rPr lang="en-US" b="1"/>
              <a:t>2014, 2016, 2018</a:t>
            </a:r>
            <a:r>
              <a:rPr lang="en-US"/>
              <a:t>:  spikes before primary and general elections</a:t>
            </a:r>
          </a:p>
          <a:p>
            <a:r>
              <a:rPr lang="en-US" b="1"/>
              <a:t>2020</a:t>
            </a:r>
            <a:r>
              <a:rPr lang="en-US"/>
              <a:t>:  Two spikes earlier in year; spike before Nov. election</a:t>
            </a:r>
          </a:p>
          <a:p>
            <a:r>
              <a:rPr lang="en-US" b="1"/>
              <a:t>2022-2024:  New normal?  Year-round electioneering?</a:t>
            </a:r>
          </a:p>
        </p:txBody>
      </p:sp>
      <p:sp>
        <p:nvSpPr>
          <p:cNvPr id="3" name="Rectangle 2">
            <a:extLst>
              <a:ext uri="{FF2B5EF4-FFF2-40B4-BE49-F238E27FC236}">
                <a16:creationId xmlns:a16="http://schemas.microsoft.com/office/drawing/2014/main" id="{F172962B-60C3-51A5-0B1D-3C9298F828D3}"/>
              </a:ext>
            </a:extLst>
          </p:cNvPr>
          <p:cNvSpPr/>
          <p:nvPr/>
        </p:nvSpPr>
        <p:spPr>
          <a:xfrm>
            <a:off x="228735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B628F0F-5796-81CC-0B18-60D8E89A3E82}"/>
              </a:ext>
            </a:extLst>
          </p:cNvPr>
          <p:cNvSpPr/>
          <p:nvPr/>
        </p:nvSpPr>
        <p:spPr>
          <a:xfrm>
            <a:off x="361458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D92FCDB-6C0C-DCE9-823A-286430492F70}"/>
              </a:ext>
            </a:extLst>
          </p:cNvPr>
          <p:cNvSpPr/>
          <p:nvPr/>
        </p:nvSpPr>
        <p:spPr>
          <a:xfrm>
            <a:off x="494673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774FF92-3441-D3A6-4935-8FE17ECF0321}"/>
              </a:ext>
            </a:extLst>
          </p:cNvPr>
          <p:cNvSpPr/>
          <p:nvPr/>
        </p:nvSpPr>
        <p:spPr>
          <a:xfrm>
            <a:off x="627126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2174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D9AF0-42AB-8F43-FDE6-53FCE813462B}"/>
              </a:ext>
            </a:extLst>
          </p:cNvPr>
          <p:cNvSpPr>
            <a:spLocks noGrp="1"/>
          </p:cNvSpPr>
          <p:nvPr>
            <p:ph type="title"/>
          </p:nvPr>
        </p:nvSpPr>
        <p:spPr/>
        <p:txBody>
          <a:bodyPr/>
          <a:lstStyle/>
          <a:p>
            <a:r>
              <a:rPr lang="en-US" b="1">
                <a:solidFill>
                  <a:srgbClr val="0070C0"/>
                </a:solidFill>
              </a:rPr>
              <a:t>Example: Percent Non Matching Transactions</a:t>
            </a:r>
          </a:p>
        </p:txBody>
      </p:sp>
      <p:sp>
        <p:nvSpPr>
          <p:cNvPr id="4" name="Slide Number Placeholder 3">
            <a:extLst>
              <a:ext uri="{FF2B5EF4-FFF2-40B4-BE49-F238E27FC236}">
                <a16:creationId xmlns:a16="http://schemas.microsoft.com/office/drawing/2014/main" id="{B305FAE3-DC6F-DD63-7683-B30E9AA71D4D}"/>
              </a:ext>
            </a:extLst>
          </p:cNvPr>
          <p:cNvSpPr>
            <a:spLocks noGrp="1"/>
          </p:cNvSpPr>
          <p:nvPr>
            <p:ph type="sldNum" sz="quarter" idx="12"/>
          </p:nvPr>
        </p:nvSpPr>
        <p:spPr/>
        <p:txBody>
          <a:bodyPr/>
          <a:lstStyle/>
          <a:p>
            <a:fld id="{DE006E5C-12E9-419C-94E8-3FE945C12AF0}" type="slidenum">
              <a:rPr lang="en-US" smtClean="0"/>
              <a:t>8</a:t>
            </a:fld>
            <a:endParaRPr lang="en-US"/>
          </a:p>
        </p:txBody>
      </p:sp>
      <p:pic>
        <p:nvPicPr>
          <p:cNvPr id="6" name="Picture 5">
            <a:extLst>
              <a:ext uri="{FF2B5EF4-FFF2-40B4-BE49-F238E27FC236}">
                <a16:creationId xmlns:a16="http://schemas.microsoft.com/office/drawing/2014/main" id="{15241B62-5A1C-0F6A-AF74-FEF86F78DB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1371600"/>
            <a:ext cx="9144066" cy="4000529"/>
          </a:xfrm>
          <a:prstGeom prst="rect">
            <a:avLst/>
          </a:prstGeom>
        </p:spPr>
      </p:pic>
      <p:sp>
        <p:nvSpPr>
          <p:cNvPr id="7" name="TextBox 6">
            <a:extLst>
              <a:ext uri="{FF2B5EF4-FFF2-40B4-BE49-F238E27FC236}">
                <a16:creationId xmlns:a16="http://schemas.microsoft.com/office/drawing/2014/main" id="{E97596DE-892A-191B-D67D-9E65216CE197}"/>
              </a:ext>
            </a:extLst>
          </p:cNvPr>
          <p:cNvSpPr txBox="1"/>
          <p:nvPr/>
        </p:nvSpPr>
        <p:spPr>
          <a:xfrm>
            <a:off x="838200" y="5671595"/>
            <a:ext cx="8081828" cy="923330"/>
          </a:xfrm>
          <a:prstGeom prst="rect">
            <a:avLst/>
          </a:prstGeom>
          <a:noFill/>
        </p:spPr>
        <p:txBody>
          <a:bodyPr wrap="none" rtlCol="0">
            <a:spAutoFit/>
          </a:bodyPr>
          <a:lstStyle/>
          <a:p>
            <a:r>
              <a:rPr lang="en-US" b="1"/>
              <a:t>2014-2020</a:t>
            </a:r>
            <a:r>
              <a:rPr lang="en-US"/>
              <a:t>:  ~25% non-match rate is typical  </a:t>
            </a:r>
            <a:br>
              <a:rPr lang="en-US"/>
            </a:br>
            <a:r>
              <a:rPr lang="en-US"/>
              <a:t>                        nonmatch 75+% spikes correlate to many of the total transaction spikes</a:t>
            </a:r>
          </a:p>
          <a:p>
            <a:r>
              <a:rPr lang="en-US" b="1"/>
              <a:t>2022-2024:  New normal?  75+% nonmatch rate most of the year</a:t>
            </a:r>
          </a:p>
        </p:txBody>
      </p:sp>
      <p:cxnSp>
        <p:nvCxnSpPr>
          <p:cNvPr id="8" name="Straight Connector 7">
            <a:extLst>
              <a:ext uri="{FF2B5EF4-FFF2-40B4-BE49-F238E27FC236}">
                <a16:creationId xmlns:a16="http://schemas.microsoft.com/office/drawing/2014/main" id="{522C81DC-6C36-A099-A944-5374B8DD79E7}"/>
              </a:ext>
            </a:extLst>
          </p:cNvPr>
          <p:cNvCxnSpPr>
            <a:cxnSpLocks/>
          </p:cNvCxnSpPr>
          <p:nvPr/>
        </p:nvCxnSpPr>
        <p:spPr>
          <a:xfrm>
            <a:off x="2029362" y="3876860"/>
            <a:ext cx="5540481" cy="0"/>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DA3DE2B5-C50C-4B94-794D-EB21E218FFB5}"/>
              </a:ext>
            </a:extLst>
          </p:cNvPr>
          <p:cNvSpPr/>
          <p:nvPr/>
        </p:nvSpPr>
        <p:spPr>
          <a:xfrm>
            <a:off x="7569843" y="1767840"/>
            <a:ext cx="1951300" cy="268224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552509F-A522-375E-0622-8EC4C1112D62}"/>
              </a:ext>
            </a:extLst>
          </p:cNvPr>
          <p:cNvSpPr/>
          <p:nvPr/>
        </p:nvSpPr>
        <p:spPr>
          <a:xfrm>
            <a:off x="204460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CCC9AD-E954-2345-7D7C-9B18E86FAC37}"/>
              </a:ext>
            </a:extLst>
          </p:cNvPr>
          <p:cNvSpPr/>
          <p:nvPr/>
        </p:nvSpPr>
        <p:spPr>
          <a:xfrm>
            <a:off x="342517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FA02E4F-0696-B6C0-7E0D-D35B5436E75F}"/>
              </a:ext>
            </a:extLst>
          </p:cNvPr>
          <p:cNvSpPr/>
          <p:nvPr/>
        </p:nvSpPr>
        <p:spPr>
          <a:xfrm>
            <a:off x="478780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C880AB6-8976-EC6A-3083-5C92EF2F9003}"/>
              </a:ext>
            </a:extLst>
          </p:cNvPr>
          <p:cNvSpPr/>
          <p:nvPr/>
        </p:nvSpPr>
        <p:spPr>
          <a:xfrm>
            <a:off x="616567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19924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D9AF0-42AB-8F43-FDE6-53FCE813462B}"/>
              </a:ext>
            </a:extLst>
          </p:cNvPr>
          <p:cNvSpPr>
            <a:spLocks noGrp="1"/>
          </p:cNvSpPr>
          <p:nvPr>
            <p:ph type="title"/>
          </p:nvPr>
        </p:nvSpPr>
        <p:spPr/>
        <p:txBody>
          <a:bodyPr/>
          <a:lstStyle/>
          <a:p>
            <a:r>
              <a:rPr lang="en-US" b="1">
                <a:solidFill>
                  <a:srgbClr val="0070C0"/>
                </a:solidFill>
              </a:rPr>
              <a:t>Example: </a:t>
            </a:r>
            <a:r>
              <a:rPr lang="en-US" sz="4000" b="1">
                <a:solidFill>
                  <a:srgbClr val="0070C0"/>
                </a:solidFill>
              </a:rPr>
              <a:t>Percent Matching Deceased Transactions</a:t>
            </a:r>
          </a:p>
        </p:txBody>
      </p:sp>
      <p:sp>
        <p:nvSpPr>
          <p:cNvPr id="4" name="Slide Number Placeholder 3">
            <a:extLst>
              <a:ext uri="{FF2B5EF4-FFF2-40B4-BE49-F238E27FC236}">
                <a16:creationId xmlns:a16="http://schemas.microsoft.com/office/drawing/2014/main" id="{B305FAE3-DC6F-DD63-7683-B30E9AA71D4D}"/>
              </a:ext>
            </a:extLst>
          </p:cNvPr>
          <p:cNvSpPr>
            <a:spLocks noGrp="1"/>
          </p:cNvSpPr>
          <p:nvPr>
            <p:ph type="sldNum" sz="quarter" idx="12"/>
          </p:nvPr>
        </p:nvSpPr>
        <p:spPr/>
        <p:txBody>
          <a:bodyPr/>
          <a:lstStyle/>
          <a:p>
            <a:fld id="{DE006E5C-12E9-419C-94E8-3FE945C12AF0}" type="slidenum">
              <a:rPr lang="en-US" smtClean="0"/>
              <a:t>9</a:t>
            </a:fld>
            <a:endParaRPr lang="en-US"/>
          </a:p>
        </p:txBody>
      </p:sp>
      <p:pic>
        <p:nvPicPr>
          <p:cNvPr id="6" name="Picture 5">
            <a:extLst>
              <a:ext uri="{FF2B5EF4-FFF2-40B4-BE49-F238E27FC236}">
                <a16:creationId xmlns:a16="http://schemas.microsoft.com/office/drawing/2014/main" id="{D0C1A26B-7FD0-E62D-A330-82DE59F325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1371600"/>
            <a:ext cx="9144066" cy="4000529"/>
          </a:xfrm>
          <a:prstGeom prst="rect">
            <a:avLst/>
          </a:prstGeom>
        </p:spPr>
      </p:pic>
      <p:sp>
        <p:nvSpPr>
          <p:cNvPr id="7" name="Rectangle 6">
            <a:extLst>
              <a:ext uri="{FF2B5EF4-FFF2-40B4-BE49-F238E27FC236}">
                <a16:creationId xmlns:a16="http://schemas.microsoft.com/office/drawing/2014/main" id="{7BC389B7-F155-3772-E6E3-734F666CBDBD}"/>
              </a:ext>
            </a:extLst>
          </p:cNvPr>
          <p:cNvSpPr/>
          <p:nvPr/>
        </p:nvSpPr>
        <p:spPr>
          <a:xfrm>
            <a:off x="7604567" y="1783080"/>
            <a:ext cx="856527"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C47F1D4-65F0-56EF-B21C-A7B704604FC4}"/>
              </a:ext>
            </a:extLst>
          </p:cNvPr>
          <p:cNvSpPr txBox="1"/>
          <p:nvPr/>
        </p:nvSpPr>
        <p:spPr>
          <a:xfrm>
            <a:off x="838200" y="5671595"/>
            <a:ext cx="8914556" cy="646331"/>
          </a:xfrm>
          <a:prstGeom prst="rect">
            <a:avLst/>
          </a:prstGeom>
          <a:noFill/>
        </p:spPr>
        <p:txBody>
          <a:bodyPr wrap="none" rtlCol="0">
            <a:spAutoFit/>
          </a:bodyPr>
          <a:lstStyle/>
          <a:p>
            <a:r>
              <a:rPr lang="en-US" b="1"/>
              <a:t>2014-2022</a:t>
            </a:r>
            <a:r>
              <a:rPr lang="en-US"/>
              <a:t>:  Relatively minor spikes in higher death match rates at times of transaction spikes</a:t>
            </a:r>
          </a:p>
          <a:p>
            <a:r>
              <a:rPr lang="en-US" b="1"/>
              <a:t>2022-2023:  Why did death match rates swell in 2022?</a:t>
            </a:r>
          </a:p>
        </p:txBody>
      </p:sp>
      <p:sp>
        <p:nvSpPr>
          <p:cNvPr id="3" name="Rectangle 2">
            <a:extLst>
              <a:ext uri="{FF2B5EF4-FFF2-40B4-BE49-F238E27FC236}">
                <a16:creationId xmlns:a16="http://schemas.microsoft.com/office/drawing/2014/main" id="{3E6AF0B5-BD2B-7D00-F887-8B3FD0CD2A4E}"/>
              </a:ext>
            </a:extLst>
          </p:cNvPr>
          <p:cNvSpPr/>
          <p:nvPr/>
        </p:nvSpPr>
        <p:spPr>
          <a:xfrm>
            <a:off x="194554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A53F215-7463-903B-0288-39B0A9880348}"/>
              </a:ext>
            </a:extLst>
          </p:cNvPr>
          <p:cNvSpPr/>
          <p:nvPr/>
        </p:nvSpPr>
        <p:spPr>
          <a:xfrm>
            <a:off x="334897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1C837C0-84C8-6821-4B5A-FA147F5DB093}"/>
              </a:ext>
            </a:extLst>
          </p:cNvPr>
          <p:cNvSpPr/>
          <p:nvPr/>
        </p:nvSpPr>
        <p:spPr>
          <a:xfrm>
            <a:off x="473446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5D61CB-340B-D353-F9F9-85ABEE8B37A5}"/>
              </a:ext>
            </a:extLst>
          </p:cNvPr>
          <p:cNvSpPr/>
          <p:nvPr/>
        </p:nvSpPr>
        <p:spPr>
          <a:xfrm>
            <a:off x="611995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17513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2927</TotalTime>
  <Words>3111</Words>
  <Application>Microsoft Office PowerPoint</Application>
  <PresentationFormat>Widescreen</PresentationFormat>
  <Paragraphs>432</Paragraphs>
  <Slides>54</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54</vt:i4>
      </vt:variant>
    </vt:vector>
  </HeadingPairs>
  <TitlesOfParts>
    <vt:vector size="60" baseType="lpstr">
      <vt:lpstr>Arial</vt:lpstr>
      <vt:lpstr>Calibri</vt:lpstr>
      <vt:lpstr>Calibri Light</vt:lpstr>
      <vt:lpstr>Spectral</vt:lpstr>
      <vt:lpstr>var(--font_family_headings, var(--font_family_headings_preset, var(--font-family-title)))</vt:lpstr>
      <vt:lpstr>Office Theme</vt:lpstr>
      <vt:lpstr>Help America Vote Verification:  Data Issues to Explore </vt:lpstr>
      <vt:lpstr>HAVV Data Issues to Explore</vt:lpstr>
      <vt:lpstr>HAVV Background: Conceptual Process</vt:lpstr>
      <vt:lpstr>Research Questions</vt:lpstr>
      <vt:lpstr>Sample HAVV weekly sheet One of 721 sheets</vt:lpstr>
      <vt:lpstr>Focus</vt:lpstr>
      <vt:lpstr>Example:  Total Transactions in Maryland</vt:lpstr>
      <vt:lpstr>Example: Percent Non Matching Transactions</vt:lpstr>
      <vt:lpstr>Example: Percent Matching Deceased Transactions</vt:lpstr>
      <vt:lpstr>Example:  HAVV data corresponding to charts</vt:lpstr>
      <vt:lpstr>Near 100% Nonmatch Rate (Sometimes)</vt:lpstr>
      <vt:lpstr>California</vt:lpstr>
      <vt:lpstr>Georgia</vt:lpstr>
      <vt:lpstr>Maryland</vt:lpstr>
      <vt:lpstr>Michigan</vt:lpstr>
      <vt:lpstr>Nebraska</vt:lpstr>
      <vt:lpstr>Nevada</vt:lpstr>
      <vt:lpstr>New York</vt:lpstr>
      <vt:lpstr>Texas</vt:lpstr>
      <vt:lpstr>Current HAVV Data Issues</vt:lpstr>
      <vt:lpstr>Alabama</vt:lpstr>
      <vt:lpstr>Alaska</vt:lpstr>
      <vt:lpstr>Arizona</vt:lpstr>
      <vt:lpstr>Arkansas</vt:lpstr>
      <vt:lpstr>Colorado</vt:lpstr>
      <vt:lpstr>Iowa</vt:lpstr>
      <vt:lpstr>Illinois</vt:lpstr>
      <vt:lpstr>Kansas</vt:lpstr>
      <vt:lpstr>Massachusetts</vt:lpstr>
      <vt:lpstr>Missouri</vt:lpstr>
      <vt:lpstr>Montana</vt:lpstr>
      <vt:lpstr>North Carolina</vt:lpstr>
      <vt:lpstr>Ohio</vt:lpstr>
      <vt:lpstr>Oregon</vt:lpstr>
      <vt:lpstr>Pennsylvania</vt:lpstr>
      <vt:lpstr>Rhode Island</vt:lpstr>
      <vt:lpstr>South Dakota</vt:lpstr>
      <vt:lpstr>Utah</vt:lpstr>
      <vt:lpstr>States with “Consistent” Reporting</vt:lpstr>
      <vt:lpstr>Connecticut</vt:lpstr>
      <vt:lpstr>Florida</vt:lpstr>
      <vt:lpstr>Idaho</vt:lpstr>
      <vt:lpstr>Indiana</vt:lpstr>
      <vt:lpstr>Louisiana</vt:lpstr>
      <vt:lpstr>Minnesota</vt:lpstr>
      <vt:lpstr>Mississippi</vt:lpstr>
      <vt:lpstr>New Jersey</vt:lpstr>
      <vt:lpstr>Washington</vt:lpstr>
      <vt:lpstr>Wyoming</vt:lpstr>
      <vt:lpstr>Low Transactions or Minimally Participating</vt:lpstr>
      <vt:lpstr>PowerPoint Presentation</vt:lpstr>
      <vt:lpstr>PowerPoint Presentation</vt:lpstr>
      <vt:lpstr>PowerPoint Presentation</vt:lpstr>
      <vt:lpstr>Online GitHub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dc:creator>
  <cp:lastModifiedBy>e</cp:lastModifiedBy>
  <cp:revision>85</cp:revision>
  <dcterms:created xsi:type="dcterms:W3CDTF">2024-07-20T05:06:15Z</dcterms:created>
  <dcterms:modified xsi:type="dcterms:W3CDTF">2024-07-31T04:00:21Z</dcterms:modified>
</cp:coreProperties>
</file>

<file path=docProps/thumbnail.jpeg>
</file>